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_rels/presentation.xml.rels" ContentType="application/vnd.openxmlformats-package.relationships+xml"/>
  <Override PartName="/ppt/media/image29.emf" ContentType="image/x-emf"/>
  <Override PartName="/ppt/media/image28.emf" ContentType="image/x-emf"/>
  <Override PartName="/ppt/media/image27.emf" ContentType="image/x-emf"/>
  <Override PartName="/ppt/media/image26.emf" ContentType="image/x-emf"/>
  <Override PartName="/ppt/media/image25.emf" ContentType="image/x-emf"/>
  <Override PartName="/ppt/media/image24.emf" ContentType="image/x-emf"/>
  <Override PartName="/ppt/media/image23.emf" ContentType="image/x-emf"/>
  <Override PartName="/ppt/media/image19.png" ContentType="image/png"/>
  <Override PartName="/ppt/media/image7.png" ContentType="image/png"/>
  <Override PartName="/ppt/media/image12.png" ContentType="image/png"/>
  <Override PartName="/ppt/media/image21.emf" ContentType="image/x-emf"/>
  <Override PartName="/ppt/media/image8.png" ContentType="image/png"/>
  <Override PartName="/ppt/media/image13.png" ContentType="image/png"/>
  <Override PartName="/ppt/media/image9.png" ContentType="image/png"/>
  <Override PartName="/ppt/media/image30.emf" ContentType="image/x-emf"/>
  <Override PartName="/ppt/media/image5.png" ContentType="image/png"/>
  <Override PartName="/ppt/media/image31.emf" ContentType="image/x-emf"/>
  <Override PartName="/ppt/media/image6.png" ContentType="image/png"/>
  <Override PartName="/ppt/media/image11.png" ContentType="image/png"/>
  <Override PartName="/ppt/media/image37.jpeg" ContentType="image/jpeg"/>
  <Override PartName="/ppt/media/image32.emf" ContentType="image/x-emf"/>
  <Override PartName="/ppt/media/image36.emf" ContentType="image/x-emf"/>
  <Override PartName="/ppt/media/image4.png" ContentType="image/png"/>
  <Override PartName="/ppt/media/image35.emf" ContentType="image/x-emf"/>
  <Override PartName="/ppt/media/image3.png" ContentType="image/png"/>
  <Override PartName="/ppt/media/image17.jpeg" ContentType="image/jpeg"/>
  <Override PartName="/ppt/media/image34.emf" ContentType="image/x-emf"/>
  <Override PartName="/ppt/media/image2.png" ContentType="image/png"/>
  <Override PartName="/ppt/media/image33.emf" ContentType="image/x-emf"/>
  <Override PartName="/ppt/media/image1.png" ContentType="image/png"/>
  <Override PartName="/ppt/media/image10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22.emf" ContentType="image/x-emf"/>
  <Override PartName="/ppt/media/image20.png" ContentType="image/png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0;p30"/>
          <p:cNvSpPr/>
          <p:nvPr/>
        </p:nvSpPr>
        <p:spPr>
          <a:xfrm>
            <a:off x="-4680" y="0"/>
            <a:ext cx="17413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Google Shape;11;p30"/>
          <p:cNvSpPr/>
          <p:nvPr/>
        </p:nvSpPr>
        <p:spPr>
          <a:xfrm>
            <a:off x="1737720" y="0"/>
            <a:ext cx="1741320" cy="7092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Google Shape;12;p30"/>
          <p:cNvSpPr/>
          <p:nvPr/>
        </p:nvSpPr>
        <p:spPr>
          <a:xfrm>
            <a:off x="3480120" y="1440"/>
            <a:ext cx="1741320" cy="7092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Google Shape;13;p30"/>
          <p:cNvSpPr/>
          <p:nvPr/>
        </p:nvSpPr>
        <p:spPr>
          <a:xfrm>
            <a:off x="5222520" y="1440"/>
            <a:ext cx="1741320" cy="7092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Google Shape;14;p30"/>
          <p:cNvSpPr/>
          <p:nvPr/>
        </p:nvSpPr>
        <p:spPr>
          <a:xfrm>
            <a:off x="6964920" y="1440"/>
            <a:ext cx="1741320" cy="70920"/>
          </a:xfrm>
          <a:prstGeom prst="rect">
            <a:avLst/>
          </a:prstGeom>
          <a:solidFill>
            <a:srgbClr val="86c8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Google Shape;15;p30"/>
          <p:cNvSpPr/>
          <p:nvPr/>
        </p:nvSpPr>
        <p:spPr>
          <a:xfrm>
            <a:off x="8707320" y="1440"/>
            <a:ext cx="1741320" cy="7092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Google Shape;16;p30"/>
          <p:cNvSpPr/>
          <p:nvPr/>
        </p:nvSpPr>
        <p:spPr>
          <a:xfrm>
            <a:off x="1044972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Google Shape;17;p30"/>
          <p:cNvSpPr/>
          <p:nvPr/>
        </p:nvSpPr>
        <p:spPr>
          <a:xfrm>
            <a:off x="-4680" y="0"/>
            <a:ext cx="17413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Google Shape;18;p30"/>
          <p:cNvSpPr/>
          <p:nvPr/>
        </p:nvSpPr>
        <p:spPr>
          <a:xfrm>
            <a:off x="1737720" y="0"/>
            <a:ext cx="1741320" cy="7092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Google Shape;19;p30"/>
          <p:cNvSpPr/>
          <p:nvPr/>
        </p:nvSpPr>
        <p:spPr>
          <a:xfrm>
            <a:off x="3480120" y="1440"/>
            <a:ext cx="1741320" cy="7092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Google Shape;20;p30"/>
          <p:cNvSpPr/>
          <p:nvPr/>
        </p:nvSpPr>
        <p:spPr>
          <a:xfrm>
            <a:off x="5222520" y="1440"/>
            <a:ext cx="1741320" cy="7092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Google Shape;21;p30"/>
          <p:cNvSpPr/>
          <p:nvPr/>
        </p:nvSpPr>
        <p:spPr>
          <a:xfrm rot="10800000">
            <a:off x="6966000" y="1440"/>
            <a:ext cx="1741320" cy="7092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Google Shape;22;p30"/>
          <p:cNvSpPr/>
          <p:nvPr/>
        </p:nvSpPr>
        <p:spPr>
          <a:xfrm rot="10800000">
            <a:off x="870840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Google Shape;23;p30"/>
          <p:cNvSpPr/>
          <p:nvPr/>
        </p:nvSpPr>
        <p:spPr>
          <a:xfrm rot="10800000">
            <a:off x="1045080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Google Shape;24;p30"/>
          <p:cNvSpPr/>
          <p:nvPr/>
        </p:nvSpPr>
        <p:spPr>
          <a:xfrm rot="16200000">
            <a:off x="-3396600" y="3394080"/>
            <a:ext cx="68569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Google Shape;25;p30"/>
          <p:cNvSpPr/>
          <p:nvPr/>
        </p:nvSpPr>
        <p:spPr>
          <a:xfrm rot="16200000">
            <a:off x="8727120" y="3394080"/>
            <a:ext cx="68569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Google Shape;26;p30"/>
          <p:cNvSpPr/>
          <p:nvPr/>
        </p:nvSpPr>
        <p:spPr>
          <a:xfrm>
            <a:off x="-4680" y="6784560"/>
            <a:ext cx="17413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Google Shape;27;p30"/>
          <p:cNvSpPr/>
          <p:nvPr/>
        </p:nvSpPr>
        <p:spPr>
          <a:xfrm>
            <a:off x="1737720" y="6784560"/>
            <a:ext cx="1741320" cy="7092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Google Shape;28;p30"/>
          <p:cNvSpPr/>
          <p:nvPr/>
        </p:nvSpPr>
        <p:spPr>
          <a:xfrm>
            <a:off x="3480120" y="6786000"/>
            <a:ext cx="1741320" cy="7092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Google Shape;29;p30"/>
          <p:cNvSpPr/>
          <p:nvPr/>
        </p:nvSpPr>
        <p:spPr>
          <a:xfrm>
            <a:off x="5222520" y="6786000"/>
            <a:ext cx="1741320" cy="7092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Google Shape;30;p30"/>
          <p:cNvSpPr/>
          <p:nvPr/>
        </p:nvSpPr>
        <p:spPr>
          <a:xfrm rot="10800000">
            <a:off x="6966000" y="6787080"/>
            <a:ext cx="1741320" cy="7092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Google Shape;31;p30"/>
          <p:cNvSpPr/>
          <p:nvPr/>
        </p:nvSpPr>
        <p:spPr>
          <a:xfrm rot="10800000">
            <a:off x="8708400" y="678708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Google Shape;32;p30"/>
          <p:cNvSpPr/>
          <p:nvPr/>
        </p:nvSpPr>
        <p:spPr>
          <a:xfrm rot="10800000">
            <a:off x="10450800" y="678708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" name="Google Shape;33;p30" descr=""/>
          <p:cNvPicPr/>
          <p:nvPr/>
        </p:nvPicPr>
        <p:blipFill>
          <a:blip r:embed="rId2"/>
          <a:stretch/>
        </p:blipFill>
        <p:spPr>
          <a:xfrm>
            <a:off x="597600" y="116640"/>
            <a:ext cx="1699560" cy="1792440"/>
          </a:xfrm>
          <a:prstGeom prst="rect">
            <a:avLst/>
          </a:prstGeom>
          <a:ln w="0">
            <a:noFill/>
          </a:ln>
        </p:spPr>
      </p:pic>
      <p:sp>
        <p:nvSpPr>
          <p:cNvPr id="24" name="Google Shape;34;p30"/>
          <p:cNvSpPr/>
          <p:nvPr/>
        </p:nvSpPr>
        <p:spPr>
          <a:xfrm>
            <a:off x="839880" y="5157360"/>
            <a:ext cx="10511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900b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86;p32"/>
          <p:cNvSpPr/>
          <p:nvPr/>
        </p:nvSpPr>
        <p:spPr>
          <a:xfrm>
            <a:off x="-4680" y="0"/>
            <a:ext cx="17413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Google Shape;87;p32"/>
          <p:cNvSpPr/>
          <p:nvPr/>
        </p:nvSpPr>
        <p:spPr>
          <a:xfrm>
            <a:off x="1737720" y="0"/>
            <a:ext cx="1741320" cy="7092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Google Shape;88;p32"/>
          <p:cNvSpPr/>
          <p:nvPr/>
        </p:nvSpPr>
        <p:spPr>
          <a:xfrm>
            <a:off x="3480120" y="1440"/>
            <a:ext cx="1741320" cy="7092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Google Shape;89;p32"/>
          <p:cNvSpPr/>
          <p:nvPr/>
        </p:nvSpPr>
        <p:spPr>
          <a:xfrm>
            <a:off x="5222520" y="1440"/>
            <a:ext cx="1741320" cy="7092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Google Shape;90;p32"/>
          <p:cNvSpPr/>
          <p:nvPr/>
        </p:nvSpPr>
        <p:spPr>
          <a:xfrm>
            <a:off x="6964920" y="1440"/>
            <a:ext cx="1741320" cy="70920"/>
          </a:xfrm>
          <a:prstGeom prst="rect">
            <a:avLst/>
          </a:prstGeom>
          <a:solidFill>
            <a:srgbClr val="86c8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Google Shape;91;p32"/>
          <p:cNvSpPr/>
          <p:nvPr/>
        </p:nvSpPr>
        <p:spPr>
          <a:xfrm>
            <a:off x="8707320" y="1440"/>
            <a:ext cx="1741320" cy="7092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Google Shape;92;p32"/>
          <p:cNvSpPr/>
          <p:nvPr/>
        </p:nvSpPr>
        <p:spPr>
          <a:xfrm>
            <a:off x="1044972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Google Shape;93;p32"/>
          <p:cNvSpPr/>
          <p:nvPr/>
        </p:nvSpPr>
        <p:spPr>
          <a:xfrm>
            <a:off x="5222520" y="72000"/>
            <a:ext cx="6968520" cy="6784920"/>
          </a:xfrm>
          <a:prstGeom prst="rect">
            <a:avLst/>
          </a:prstGeom>
          <a:solidFill>
            <a:srgbClr val="f6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Google Shape;94;p32"/>
          <p:cNvSpPr/>
          <p:nvPr/>
        </p:nvSpPr>
        <p:spPr>
          <a:xfrm>
            <a:off x="-4680" y="0"/>
            <a:ext cx="17413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Google Shape;95;p32"/>
          <p:cNvSpPr/>
          <p:nvPr/>
        </p:nvSpPr>
        <p:spPr>
          <a:xfrm>
            <a:off x="1737720" y="0"/>
            <a:ext cx="1741320" cy="7092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Google Shape;96;p32"/>
          <p:cNvSpPr/>
          <p:nvPr/>
        </p:nvSpPr>
        <p:spPr>
          <a:xfrm>
            <a:off x="3480120" y="1440"/>
            <a:ext cx="1741320" cy="7092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Google Shape;97;p32"/>
          <p:cNvSpPr/>
          <p:nvPr/>
        </p:nvSpPr>
        <p:spPr>
          <a:xfrm>
            <a:off x="5222520" y="1440"/>
            <a:ext cx="1741320" cy="7092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Google Shape;98;p32"/>
          <p:cNvSpPr/>
          <p:nvPr/>
        </p:nvSpPr>
        <p:spPr>
          <a:xfrm rot="10800000">
            <a:off x="6966000" y="1440"/>
            <a:ext cx="1741320" cy="7092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Google Shape;99;p32"/>
          <p:cNvSpPr/>
          <p:nvPr/>
        </p:nvSpPr>
        <p:spPr>
          <a:xfrm rot="10800000">
            <a:off x="870840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Google Shape;100;p32"/>
          <p:cNvSpPr/>
          <p:nvPr/>
        </p:nvSpPr>
        <p:spPr>
          <a:xfrm rot="10800000">
            <a:off x="1045080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8" name="Google Shape;101;p32" descr=""/>
          <p:cNvPicPr/>
          <p:nvPr/>
        </p:nvPicPr>
        <p:blipFill>
          <a:blip r:embed="rId2"/>
          <a:stretch/>
        </p:blipFill>
        <p:spPr>
          <a:xfrm>
            <a:off x="810360" y="821520"/>
            <a:ext cx="512640" cy="512640"/>
          </a:xfrm>
          <a:prstGeom prst="rect">
            <a:avLst/>
          </a:prstGeom>
          <a:ln w="0">
            <a:noFill/>
          </a:ln>
        </p:spPr>
      </p:pic>
      <p:sp>
        <p:nvSpPr>
          <p:cNvPr id="79" name="Google Shape;102;p32"/>
          <p:cNvSpPr/>
          <p:nvPr/>
        </p:nvSpPr>
        <p:spPr>
          <a:xfrm>
            <a:off x="839880" y="6021360"/>
            <a:ext cx="718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900b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Google Shape;107;p34"/>
          <p:cNvSpPr/>
          <p:nvPr/>
        </p:nvSpPr>
        <p:spPr>
          <a:xfrm>
            <a:off x="5222520" y="72000"/>
            <a:ext cx="6969240" cy="6785640"/>
          </a:xfrm>
          <a:prstGeom prst="rect">
            <a:avLst/>
          </a:prstGeom>
          <a:solidFill>
            <a:srgbClr val="f6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Google Shape;108;p34"/>
          <p:cNvSpPr/>
          <p:nvPr/>
        </p:nvSpPr>
        <p:spPr>
          <a:xfrm>
            <a:off x="-4680" y="0"/>
            <a:ext cx="1742040" cy="7164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Google Shape;109;p34"/>
          <p:cNvSpPr/>
          <p:nvPr/>
        </p:nvSpPr>
        <p:spPr>
          <a:xfrm>
            <a:off x="1737720" y="0"/>
            <a:ext cx="1742040" cy="7164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Google Shape;110;p34"/>
          <p:cNvSpPr/>
          <p:nvPr/>
        </p:nvSpPr>
        <p:spPr>
          <a:xfrm>
            <a:off x="3480120" y="1440"/>
            <a:ext cx="1742040" cy="7164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Google Shape;111;p34"/>
          <p:cNvSpPr/>
          <p:nvPr/>
        </p:nvSpPr>
        <p:spPr>
          <a:xfrm>
            <a:off x="5222520" y="1440"/>
            <a:ext cx="1742040" cy="7164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Google Shape;112;p34"/>
          <p:cNvSpPr/>
          <p:nvPr/>
        </p:nvSpPr>
        <p:spPr>
          <a:xfrm rot="10800000">
            <a:off x="6965280" y="1440"/>
            <a:ext cx="1742040" cy="7164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Google Shape;113;p34"/>
          <p:cNvSpPr/>
          <p:nvPr/>
        </p:nvSpPr>
        <p:spPr>
          <a:xfrm rot="10800000">
            <a:off x="8707680" y="1440"/>
            <a:ext cx="1742040" cy="7164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Google Shape;114;p34"/>
          <p:cNvSpPr/>
          <p:nvPr/>
        </p:nvSpPr>
        <p:spPr>
          <a:xfrm rot="10800000">
            <a:off x="10450080" y="1440"/>
            <a:ext cx="1742040" cy="7164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Google Shape;115;p34" descr=""/>
          <p:cNvPicPr/>
          <p:nvPr/>
        </p:nvPicPr>
        <p:blipFill>
          <a:blip r:embed="rId3"/>
          <a:stretch/>
        </p:blipFill>
        <p:spPr>
          <a:xfrm>
            <a:off x="810360" y="821520"/>
            <a:ext cx="513360" cy="51336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sldNum"/>
          </p:nvPr>
        </p:nvSpPr>
        <p:spPr>
          <a:xfrm>
            <a:off x="11483640" y="5800320"/>
            <a:ext cx="59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49C446A9-589B-4E97-9341-F98EFE034BDA}" type="slidenum">
              <a:rPr b="1" lang="fr-BE" sz="1000" spc="-1" strike="noStrike">
                <a:solidFill>
                  <a:srgbClr val="000000"/>
                </a:solidFill>
                <a:latin typeface="Trebuchet MS"/>
                <a:ea typeface="Trebuchet MS"/>
              </a:rPr>
              <a:t>&lt;Foliennummer&gt;</a:t>
            </a:fld>
            <a:endParaRPr b="0" lang="de-DE" sz="1000" spc="-1" strike="noStrike"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ftr"/>
          </p:nvPr>
        </p:nvSpPr>
        <p:spPr>
          <a:xfrm rot="5400000">
            <a:off x="7915320" y="798120"/>
            <a:ext cx="3900960" cy="39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title"/>
          </p:nvPr>
        </p:nvSpPr>
        <p:spPr>
          <a:xfrm>
            <a:off x="839880" y="2084760"/>
            <a:ext cx="3959640" cy="3232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Google Shape;119;p34"/>
          <p:cNvSpPr/>
          <p:nvPr/>
        </p:nvSpPr>
        <p:spPr>
          <a:xfrm>
            <a:off x="839880" y="6021360"/>
            <a:ext cx="719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86;p32"/>
          <p:cNvSpPr/>
          <p:nvPr/>
        </p:nvSpPr>
        <p:spPr>
          <a:xfrm>
            <a:off x="-4680" y="0"/>
            <a:ext cx="17413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Google Shape;87;p32"/>
          <p:cNvSpPr/>
          <p:nvPr/>
        </p:nvSpPr>
        <p:spPr>
          <a:xfrm>
            <a:off x="1737720" y="0"/>
            <a:ext cx="1741320" cy="7092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Google Shape;88;p32"/>
          <p:cNvSpPr/>
          <p:nvPr/>
        </p:nvSpPr>
        <p:spPr>
          <a:xfrm>
            <a:off x="3480120" y="1440"/>
            <a:ext cx="1741320" cy="7092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Google Shape;89;p32"/>
          <p:cNvSpPr/>
          <p:nvPr/>
        </p:nvSpPr>
        <p:spPr>
          <a:xfrm>
            <a:off x="5222520" y="1440"/>
            <a:ext cx="1741320" cy="7092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Google Shape;90;p32"/>
          <p:cNvSpPr/>
          <p:nvPr/>
        </p:nvSpPr>
        <p:spPr>
          <a:xfrm>
            <a:off x="6964920" y="1440"/>
            <a:ext cx="1741320" cy="70920"/>
          </a:xfrm>
          <a:prstGeom prst="rect">
            <a:avLst/>
          </a:prstGeom>
          <a:solidFill>
            <a:srgbClr val="86c8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Google Shape;91;p32"/>
          <p:cNvSpPr/>
          <p:nvPr/>
        </p:nvSpPr>
        <p:spPr>
          <a:xfrm>
            <a:off x="8707320" y="1440"/>
            <a:ext cx="1741320" cy="7092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Google Shape;92;p32"/>
          <p:cNvSpPr/>
          <p:nvPr/>
        </p:nvSpPr>
        <p:spPr>
          <a:xfrm>
            <a:off x="1044972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Google Shape;93;p32"/>
          <p:cNvSpPr/>
          <p:nvPr/>
        </p:nvSpPr>
        <p:spPr>
          <a:xfrm>
            <a:off x="5222520" y="72000"/>
            <a:ext cx="6968520" cy="6784920"/>
          </a:xfrm>
          <a:prstGeom prst="rect">
            <a:avLst/>
          </a:prstGeom>
          <a:solidFill>
            <a:srgbClr val="f6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Google Shape;94;p32"/>
          <p:cNvSpPr/>
          <p:nvPr/>
        </p:nvSpPr>
        <p:spPr>
          <a:xfrm>
            <a:off x="-4680" y="0"/>
            <a:ext cx="17413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Google Shape;95;p32"/>
          <p:cNvSpPr/>
          <p:nvPr/>
        </p:nvSpPr>
        <p:spPr>
          <a:xfrm>
            <a:off x="1737720" y="0"/>
            <a:ext cx="1741320" cy="7092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Google Shape;96;p32"/>
          <p:cNvSpPr/>
          <p:nvPr/>
        </p:nvSpPr>
        <p:spPr>
          <a:xfrm>
            <a:off x="3480120" y="1440"/>
            <a:ext cx="1741320" cy="7092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Google Shape;97;p32"/>
          <p:cNvSpPr/>
          <p:nvPr/>
        </p:nvSpPr>
        <p:spPr>
          <a:xfrm>
            <a:off x="5222520" y="1440"/>
            <a:ext cx="1741320" cy="7092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Google Shape;98;p32"/>
          <p:cNvSpPr/>
          <p:nvPr/>
        </p:nvSpPr>
        <p:spPr>
          <a:xfrm rot="10800000">
            <a:off x="6966000" y="1440"/>
            <a:ext cx="1741320" cy="7092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Google Shape;99;p32"/>
          <p:cNvSpPr/>
          <p:nvPr/>
        </p:nvSpPr>
        <p:spPr>
          <a:xfrm rot="10800000">
            <a:off x="870840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Google Shape;100;p32"/>
          <p:cNvSpPr/>
          <p:nvPr/>
        </p:nvSpPr>
        <p:spPr>
          <a:xfrm rot="10800000">
            <a:off x="1045080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5" name="Google Shape;101;p32" descr=""/>
          <p:cNvPicPr/>
          <p:nvPr/>
        </p:nvPicPr>
        <p:blipFill>
          <a:blip r:embed="rId2"/>
          <a:stretch/>
        </p:blipFill>
        <p:spPr>
          <a:xfrm>
            <a:off x="810360" y="821520"/>
            <a:ext cx="512640" cy="512640"/>
          </a:xfrm>
          <a:prstGeom prst="rect">
            <a:avLst/>
          </a:prstGeom>
          <a:ln w="0">
            <a:noFill/>
          </a:ln>
        </p:spPr>
      </p:pic>
      <p:sp>
        <p:nvSpPr>
          <p:cNvPr id="146" name="Google Shape;102;p32"/>
          <p:cNvSpPr/>
          <p:nvPr/>
        </p:nvSpPr>
        <p:spPr>
          <a:xfrm>
            <a:off x="839880" y="6021360"/>
            <a:ext cx="718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900b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b9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251;p37"/>
          <p:cNvSpPr/>
          <p:nvPr/>
        </p:nvSpPr>
        <p:spPr>
          <a:xfrm>
            <a:off x="-4680" y="0"/>
            <a:ext cx="1742040" cy="7164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Google Shape;252;p37"/>
          <p:cNvSpPr/>
          <p:nvPr/>
        </p:nvSpPr>
        <p:spPr>
          <a:xfrm>
            <a:off x="1737720" y="0"/>
            <a:ext cx="1742040" cy="7164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Google Shape;253;p37"/>
          <p:cNvSpPr/>
          <p:nvPr/>
        </p:nvSpPr>
        <p:spPr>
          <a:xfrm>
            <a:off x="3480120" y="1440"/>
            <a:ext cx="1742040" cy="7164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Google Shape;254;p37"/>
          <p:cNvSpPr/>
          <p:nvPr/>
        </p:nvSpPr>
        <p:spPr>
          <a:xfrm>
            <a:off x="5222520" y="1440"/>
            <a:ext cx="1742040" cy="7164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Google Shape;255;p37"/>
          <p:cNvSpPr/>
          <p:nvPr/>
        </p:nvSpPr>
        <p:spPr>
          <a:xfrm>
            <a:off x="6964920" y="1440"/>
            <a:ext cx="1742040" cy="71640"/>
          </a:xfrm>
          <a:prstGeom prst="rect">
            <a:avLst/>
          </a:prstGeom>
          <a:solidFill>
            <a:srgbClr val="86c8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Google Shape;256;p37"/>
          <p:cNvSpPr/>
          <p:nvPr/>
        </p:nvSpPr>
        <p:spPr>
          <a:xfrm>
            <a:off x="8707320" y="1440"/>
            <a:ext cx="1742040" cy="7164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Google Shape;257;p37"/>
          <p:cNvSpPr/>
          <p:nvPr/>
        </p:nvSpPr>
        <p:spPr>
          <a:xfrm>
            <a:off x="10449720" y="1440"/>
            <a:ext cx="1742040" cy="7164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2" name="Google Shape;259;p38" descr=""/>
          <p:cNvPicPr/>
          <p:nvPr/>
        </p:nvPicPr>
        <p:blipFill>
          <a:blip r:embed="rId2"/>
          <a:stretch/>
        </p:blipFill>
        <p:spPr>
          <a:xfrm>
            <a:off x="288000" y="288000"/>
            <a:ext cx="494640" cy="494640"/>
          </a:xfrm>
          <a:prstGeom prst="rect">
            <a:avLst/>
          </a:prstGeom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66160" y="3078000"/>
            <a:ext cx="10485720" cy="1646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ldNum"/>
          </p:nvPr>
        </p:nvSpPr>
        <p:spPr>
          <a:xfrm>
            <a:off x="11483640" y="5800320"/>
            <a:ext cx="59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2518CDFA-CF94-4912-8208-D8FE8E31C15F}" type="slidenum">
              <a:rPr b="1" lang="fr-BE" sz="1000" spc="-1" strike="noStrike">
                <a:solidFill>
                  <a:srgbClr val="ffffff"/>
                </a:solidFill>
                <a:latin typeface="Trebuchet MS"/>
                <a:ea typeface="Trebuchet MS"/>
              </a:rPr>
              <a:t>&lt;Foliennummer&gt;</a:t>
            </a:fld>
            <a:endParaRPr b="0" lang="de-DE" sz="1000" spc="-1" strike="noStrike"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ftr"/>
          </p:nvPr>
        </p:nvSpPr>
        <p:spPr>
          <a:xfrm rot="5400000">
            <a:off x="7915320" y="798120"/>
            <a:ext cx="3900960" cy="39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196" name="Google Shape;264;p38"/>
          <p:cNvSpPr/>
          <p:nvPr/>
        </p:nvSpPr>
        <p:spPr>
          <a:xfrm>
            <a:off x="839880" y="6021360"/>
            <a:ext cx="719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465;gf3b3da26af_0_1104" hidden="1"/>
          <p:cNvSpPr/>
          <p:nvPr/>
        </p:nvSpPr>
        <p:spPr>
          <a:xfrm>
            <a:off x="192240" y="6333120"/>
            <a:ext cx="654480" cy="335880"/>
          </a:xfrm>
          <a:prstGeom prst="rect">
            <a:avLst/>
          </a:prstGeom>
          <a:solidFill>
            <a:srgbClr val="f5f4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Google Shape;466;gf3b3da26af_0_1104" hidden="1"/>
          <p:cNvSpPr/>
          <p:nvPr/>
        </p:nvSpPr>
        <p:spPr>
          <a:xfrm>
            <a:off x="278640" y="6348600"/>
            <a:ext cx="481680" cy="2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798D66C6-696D-4BEB-A1B6-59521E5674F7}" type="slidenum">
              <a:rPr b="0" lang="fr-BE" sz="1500" spc="-1" strike="noStrike">
                <a:solidFill>
                  <a:srgbClr val="10b596"/>
                </a:solidFill>
                <a:latin typeface="Arial"/>
                <a:ea typeface="Arial"/>
              </a:rPr>
              <a:t>&lt;Foliennummer&gt;</a:t>
            </a:fld>
            <a:endParaRPr b="0" lang="de-DE" sz="1500" spc="-1" strike="noStrike">
              <a:latin typeface="Arial"/>
            </a:endParaRPr>
          </a:p>
        </p:txBody>
      </p:sp>
      <p:sp>
        <p:nvSpPr>
          <p:cNvPr id="236" name="Google Shape;467;gf3b3da26af_0_1104" hidden="1"/>
          <p:cNvSpPr/>
          <p:nvPr/>
        </p:nvSpPr>
        <p:spPr>
          <a:xfrm>
            <a:off x="8889120" y="6375240"/>
            <a:ext cx="997200" cy="4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BE" sz="1200" spc="-1" strike="noStrike">
                <a:solidFill>
                  <a:srgbClr val="252b30"/>
                </a:solidFill>
                <a:latin typeface="Arial"/>
                <a:ea typeface="Arial"/>
              </a:rPr>
              <a:t>CONFIDENTIAL</a:t>
            </a:r>
            <a:endParaRPr b="0" lang="de-DE" sz="1200" spc="-1" strike="noStrike">
              <a:latin typeface="Arial"/>
            </a:endParaRPr>
          </a:p>
        </p:txBody>
      </p:sp>
      <p:grpSp>
        <p:nvGrpSpPr>
          <p:cNvPr id="237" name="Google Shape;468;gf3b3da26af_0_1104"/>
          <p:cNvGrpSpPr/>
          <p:nvPr/>
        </p:nvGrpSpPr>
        <p:grpSpPr>
          <a:xfrm>
            <a:off x="10844280" y="6413400"/>
            <a:ext cx="1020240" cy="167040"/>
            <a:chOff x="10844280" y="6413400"/>
            <a:chExt cx="1020240" cy="167040"/>
          </a:xfrm>
        </p:grpSpPr>
        <p:sp>
          <p:nvSpPr>
            <p:cNvPr id="238" name="Google Shape;469;gf3b3da26af_0_1104"/>
            <p:cNvSpPr/>
            <p:nvPr/>
          </p:nvSpPr>
          <p:spPr>
            <a:xfrm>
              <a:off x="10844280" y="6418080"/>
              <a:ext cx="126000" cy="158400"/>
            </a:xfrm>
            <a:custGeom>
              <a:avLst/>
              <a:gdLst/>
              <a:ahLst/>
              <a:rect l="l" t="t" r="r" b="b"/>
              <a:pathLst>
                <a:path w="2319" h="2899">
                  <a:moveTo>
                    <a:pt x="1379" y="2899"/>
                  </a:moveTo>
                  <a:cubicBezTo>
                    <a:pt x="930" y="2899"/>
                    <a:pt x="590" y="2769"/>
                    <a:pt x="350" y="2519"/>
                  </a:cubicBezTo>
                  <a:cubicBezTo>
                    <a:pt x="120" y="2269"/>
                    <a:pt x="0" y="1909"/>
                    <a:pt x="0" y="1449"/>
                  </a:cubicBezTo>
                  <a:cubicBezTo>
                    <a:pt x="0" y="1219"/>
                    <a:pt x="40" y="1020"/>
                    <a:pt x="110" y="840"/>
                  </a:cubicBezTo>
                  <a:cubicBezTo>
                    <a:pt x="180" y="660"/>
                    <a:pt x="280" y="510"/>
                    <a:pt x="410" y="380"/>
                  </a:cubicBezTo>
                  <a:cubicBezTo>
                    <a:pt x="540" y="260"/>
                    <a:pt x="680" y="160"/>
                    <a:pt x="860" y="100"/>
                  </a:cubicBezTo>
                  <a:cubicBezTo>
                    <a:pt x="1030" y="40"/>
                    <a:pt x="1219" y="0"/>
                    <a:pt x="1419" y="0"/>
                  </a:cubicBezTo>
                  <a:cubicBezTo>
                    <a:pt x="1539" y="0"/>
                    <a:pt x="1639" y="10"/>
                    <a:pt x="1739" y="30"/>
                  </a:cubicBezTo>
                  <a:cubicBezTo>
                    <a:pt x="1839" y="50"/>
                    <a:pt x="1919" y="70"/>
                    <a:pt x="1989" y="90"/>
                  </a:cubicBezTo>
                  <a:cubicBezTo>
                    <a:pt x="2059" y="110"/>
                    <a:pt x="2119" y="140"/>
                    <a:pt x="2169" y="160"/>
                  </a:cubicBezTo>
                  <a:cubicBezTo>
                    <a:pt x="2219" y="180"/>
                    <a:pt x="2249" y="200"/>
                    <a:pt x="2269" y="220"/>
                  </a:cubicBezTo>
                  <a:lnTo>
                    <a:pt x="2089" y="720"/>
                  </a:lnTo>
                  <a:cubicBezTo>
                    <a:pt x="1999" y="670"/>
                    <a:pt x="1909" y="640"/>
                    <a:pt x="1789" y="600"/>
                  </a:cubicBezTo>
                  <a:cubicBezTo>
                    <a:pt x="1679" y="570"/>
                    <a:pt x="1549" y="550"/>
                    <a:pt x="1399" y="550"/>
                  </a:cubicBezTo>
                  <a:cubicBezTo>
                    <a:pt x="1299" y="550"/>
                    <a:pt x="1209" y="570"/>
                    <a:pt x="1120" y="600"/>
                  </a:cubicBezTo>
                  <a:cubicBezTo>
                    <a:pt x="1030" y="630"/>
                    <a:pt x="950" y="680"/>
                    <a:pt x="880" y="750"/>
                  </a:cubicBezTo>
                  <a:cubicBezTo>
                    <a:pt x="810" y="820"/>
                    <a:pt x="750" y="910"/>
                    <a:pt x="710" y="1020"/>
                  </a:cubicBezTo>
                  <a:cubicBezTo>
                    <a:pt x="670" y="1130"/>
                    <a:pt x="650" y="1269"/>
                    <a:pt x="650" y="1429"/>
                  </a:cubicBezTo>
                  <a:cubicBezTo>
                    <a:pt x="650" y="1559"/>
                    <a:pt x="660" y="1679"/>
                    <a:pt x="690" y="1789"/>
                  </a:cubicBezTo>
                  <a:cubicBezTo>
                    <a:pt x="720" y="1899"/>
                    <a:pt x="760" y="1999"/>
                    <a:pt x="830" y="2079"/>
                  </a:cubicBezTo>
                  <a:cubicBezTo>
                    <a:pt x="890" y="2159"/>
                    <a:pt x="970" y="2219"/>
                    <a:pt x="1080" y="2269"/>
                  </a:cubicBezTo>
                  <a:cubicBezTo>
                    <a:pt x="1179" y="2319"/>
                    <a:pt x="1299" y="2339"/>
                    <a:pt x="1449" y="2339"/>
                  </a:cubicBezTo>
                  <a:cubicBezTo>
                    <a:pt x="1539" y="2339"/>
                    <a:pt x="1619" y="2329"/>
                    <a:pt x="1689" y="2319"/>
                  </a:cubicBezTo>
                  <a:cubicBezTo>
                    <a:pt x="1759" y="2309"/>
                    <a:pt x="1829" y="2299"/>
                    <a:pt x="1879" y="2279"/>
                  </a:cubicBezTo>
                  <a:cubicBezTo>
                    <a:pt x="1939" y="2269"/>
                    <a:pt x="1989" y="2249"/>
                    <a:pt x="2029" y="2229"/>
                  </a:cubicBezTo>
                  <a:cubicBezTo>
                    <a:pt x="2069" y="2209"/>
                    <a:pt x="2109" y="2189"/>
                    <a:pt x="2149" y="2179"/>
                  </a:cubicBezTo>
                  <a:lnTo>
                    <a:pt x="2319" y="2679"/>
                  </a:lnTo>
                  <a:cubicBezTo>
                    <a:pt x="2229" y="2729"/>
                    <a:pt x="2109" y="2779"/>
                    <a:pt x="1949" y="2819"/>
                  </a:cubicBezTo>
                  <a:cubicBezTo>
                    <a:pt x="1789" y="2859"/>
                    <a:pt x="1589" y="2899"/>
                    <a:pt x="1379" y="2899"/>
                  </a:cubicBezTo>
                  <a:close/>
                </a:path>
              </a:pathLst>
            </a:custGeom>
            <a:solidFill>
              <a:srgbClr val="252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Google Shape;470;gf3b3da26af_0_1104"/>
            <p:cNvSpPr/>
            <p:nvPr/>
          </p:nvSpPr>
          <p:spPr>
            <a:xfrm>
              <a:off x="11002680" y="6422040"/>
              <a:ext cx="100440" cy="151200"/>
            </a:xfrm>
            <a:custGeom>
              <a:avLst/>
              <a:gdLst/>
              <a:ahLst/>
              <a:rect l="l" t="t" r="r" b="b"/>
              <a:pathLst>
                <a:path w="1849" h="2769">
                  <a:moveTo>
                    <a:pt x="1849" y="2229"/>
                  </a:moveTo>
                  <a:lnTo>
                    <a:pt x="1849" y="2769"/>
                  </a:lnTo>
                  <a:lnTo>
                    <a:pt x="0" y="2769"/>
                  </a:lnTo>
                  <a:lnTo>
                    <a:pt x="0" y="0"/>
                  </a:lnTo>
                  <a:lnTo>
                    <a:pt x="619" y="0"/>
                  </a:lnTo>
                  <a:lnTo>
                    <a:pt x="619" y="2239"/>
                  </a:lnTo>
                  <a:lnTo>
                    <a:pt x="1849" y="2239"/>
                  </a:lnTo>
                  <a:lnTo>
                    <a:pt x="1849" y="2229"/>
                  </a:lnTo>
                  <a:close/>
                </a:path>
              </a:pathLst>
            </a:custGeom>
            <a:solidFill>
              <a:srgbClr val="252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Google Shape;471;gf3b3da26af_0_1104"/>
            <p:cNvSpPr/>
            <p:nvPr/>
          </p:nvSpPr>
          <p:spPr>
            <a:xfrm>
              <a:off x="11136240" y="6422040"/>
              <a:ext cx="33480" cy="151200"/>
            </a:xfrm>
            <a:prstGeom prst="rect">
              <a:avLst/>
            </a:prstGeom>
            <a:solidFill>
              <a:srgbClr val="252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Google Shape;472;gf3b3da26af_0_1104"/>
            <p:cNvSpPr/>
            <p:nvPr/>
          </p:nvSpPr>
          <p:spPr>
            <a:xfrm>
              <a:off x="11211840" y="6422040"/>
              <a:ext cx="169560" cy="151200"/>
            </a:xfrm>
            <a:custGeom>
              <a:avLst/>
              <a:gdLst/>
              <a:ahLst/>
              <a:rect l="l" t="t" r="r" b="b"/>
              <a:pathLst>
                <a:path w="3118" h="2769">
                  <a:moveTo>
                    <a:pt x="809" y="0"/>
                  </a:moveTo>
                  <a:cubicBezTo>
                    <a:pt x="859" y="90"/>
                    <a:pt x="909" y="200"/>
                    <a:pt x="979" y="330"/>
                  </a:cubicBezTo>
                  <a:cubicBezTo>
                    <a:pt x="1039" y="460"/>
                    <a:pt x="1109" y="600"/>
                    <a:pt x="1179" y="750"/>
                  </a:cubicBezTo>
                  <a:cubicBezTo>
                    <a:pt x="1249" y="900"/>
                    <a:pt x="1319" y="1050"/>
                    <a:pt x="1379" y="1209"/>
                  </a:cubicBezTo>
                  <a:cubicBezTo>
                    <a:pt x="1449" y="1369"/>
                    <a:pt x="1509" y="1519"/>
                    <a:pt x="1569" y="1649"/>
                  </a:cubicBezTo>
                  <a:cubicBezTo>
                    <a:pt x="1629" y="1509"/>
                    <a:pt x="1689" y="1359"/>
                    <a:pt x="1759" y="1209"/>
                  </a:cubicBezTo>
                  <a:cubicBezTo>
                    <a:pt x="1829" y="1050"/>
                    <a:pt x="1889" y="900"/>
                    <a:pt x="1959" y="750"/>
                  </a:cubicBezTo>
                  <a:cubicBezTo>
                    <a:pt x="2029" y="600"/>
                    <a:pt x="2089" y="460"/>
                    <a:pt x="2159" y="330"/>
                  </a:cubicBezTo>
                  <a:cubicBezTo>
                    <a:pt x="2219" y="200"/>
                    <a:pt x="2279" y="90"/>
                    <a:pt x="2329" y="0"/>
                  </a:cubicBezTo>
                  <a:lnTo>
                    <a:pt x="2898" y="0"/>
                  </a:lnTo>
                  <a:cubicBezTo>
                    <a:pt x="2928" y="180"/>
                    <a:pt x="2948" y="390"/>
                    <a:pt x="2968" y="620"/>
                  </a:cubicBezTo>
                  <a:cubicBezTo>
                    <a:pt x="2988" y="850"/>
                    <a:pt x="3008" y="1090"/>
                    <a:pt x="3028" y="1329"/>
                  </a:cubicBezTo>
                  <a:cubicBezTo>
                    <a:pt x="3048" y="1579"/>
                    <a:pt x="3058" y="1819"/>
                    <a:pt x="3078" y="2069"/>
                  </a:cubicBezTo>
                  <a:cubicBezTo>
                    <a:pt x="3088" y="2319"/>
                    <a:pt x="3108" y="2549"/>
                    <a:pt x="3118" y="2769"/>
                  </a:cubicBezTo>
                  <a:lnTo>
                    <a:pt x="2508" y="2769"/>
                  </a:lnTo>
                  <a:cubicBezTo>
                    <a:pt x="2498" y="2499"/>
                    <a:pt x="2488" y="2209"/>
                    <a:pt x="2478" y="1889"/>
                  </a:cubicBezTo>
                  <a:cubicBezTo>
                    <a:pt x="2468" y="1569"/>
                    <a:pt x="2448" y="1249"/>
                    <a:pt x="2418" y="930"/>
                  </a:cubicBezTo>
                  <a:cubicBezTo>
                    <a:pt x="2368" y="1040"/>
                    <a:pt x="2319" y="1169"/>
                    <a:pt x="2259" y="1299"/>
                  </a:cubicBezTo>
                  <a:cubicBezTo>
                    <a:pt x="2199" y="1439"/>
                    <a:pt x="2139" y="1569"/>
                    <a:pt x="2089" y="1709"/>
                  </a:cubicBezTo>
                  <a:cubicBezTo>
                    <a:pt x="2029" y="1849"/>
                    <a:pt x="1979" y="1979"/>
                    <a:pt x="1919" y="2099"/>
                  </a:cubicBezTo>
                  <a:cubicBezTo>
                    <a:pt x="1869" y="2219"/>
                    <a:pt x="1819" y="2329"/>
                    <a:pt x="1779" y="2419"/>
                  </a:cubicBezTo>
                  <a:lnTo>
                    <a:pt x="1339" y="2419"/>
                  </a:lnTo>
                  <a:cubicBezTo>
                    <a:pt x="1299" y="2329"/>
                    <a:pt x="1259" y="2229"/>
                    <a:pt x="1199" y="2099"/>
                  </a:cubicBezTo>
                  <a:cubicBezTo>
                    <a:pt x="1149" y="1979"/>
                    <a:pt x="1089" y="1849"/>
                    <a:pt x="1029" y="1709"/>
                  </a:cubicBezTo>
                  <a:cubicBezTo>
                    <a:pt x="969" y="1569"/>
                    <a:pt x="909" y="1439"/>
                    <a:pt x="859" y="1299"/>
                  </a:cubicBezTo>
                  <a:cubicBezTo>
                    <a:pt x="799" y="1159"/>
                    <a:pt x="749" y="1040"/>
                    <a:pt x="699" y="930"/>
                  </a:cubicBezTo>
                  <a:cubicBezTo>
                    <a:pt x="669" y="1249"/>
                    <a:pt x="649" y="1569"/>
                    <a:pt x="639" y="1889"/>
                  </a:cubicBezTo>
                  <a:cubicBezTo>
                    <a:pt x="629" y="2209"/>
                    <a:pt x="619" y="2499"/>
                    <a:pt x="609" y="2769"/>
                  </a:cubicBezTo>
                  <a:lnTo>
                    <a:pt x="0" y="2769"/>
                  </a:lnTo>
                  <a:cubicBezTo>
                    <a:pt x="10" y="2549"/>
                    <a:pt x="20" y="2319"/>
                    <a:pt x="40" y="2069"/>
                  </a:cubicBezTo>
                  <a:cubicBezTo>
                    <a:pt x="60" y="1819"/>
                    <a:pt x="70" y="1569"/>
                    <a:pt x="90" y="1329"/>
                  </a:cubicBezTo>
                  <a:cubicBezTo>
                    <a:pt x="110" y="1080"/>
                    <a:pt x="130" y="850"/>
                    <a:pt x="150" y="620"/>
                  </a:cubicBezTo>
                  <a:cubicBezTo>
                    <a:pt x="170" y="390"/>
                    <a:pt x="200" y="190"/>
                    <a:pt x="22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252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Google Shape;473;gf3b3da26af_0_1104"/>
            <p:cNvSpPr/>
            <p:nvPr/>
          </p:nvSpPr>
          <p:spPr>
            <a:xfrm>
              <a:off x="11406960" y="6421320"/>
              <a:ext cx="152640" cy="151920"/>
            </a:xfrm>
            <a:custGeom>
              <a:avLst/>
              <a:gdLst/>
              <a:ahLst/>
              <a:rect l="l" t="t" r="r" b="b"/>
              <a:pathLst>
                <a:path w="2808" h="2779">
                  <a:moveTo>
                    <a:pt x="2149" y="2779"/>
                  </a:moveTo>
                  <a:cubicBezTo>
                    <a:pt x="2119" y="2679"/>
                    <a:pt x="2089" y="2579"/>
                    <a:pt x="2049" y="2479"/>
                  </a:cubicBezTo>
                  <a:cubicBezTo>
                    <a:pt x="2009" y="2379"/>
                    <a:pt x="1979" y="2279"/>
                    <a:pt x="1939" y="2179"/>
                  </a:cubicBezTo>
                  <a:lnTo>
                    <a:pt x="859" y="2179"/>
                  </a:lnTo>
                  <a:cubicBezTo>
                    <a:pt x="819" y="2279"/>
                    <a:pt x="789" y="2379"/>
                    <a:pt x="750" y="2479"/>
                  </a:cubicBezTo>
                  <a:cubicBezTo>
                    <a:pt x="710" y="2579"/>
                    <a:pt x="680" y="2679"/>
                    <a:pt x="650" y="2779"/>
                  </a:cubicBezTo>
                  <a:lnTo>
                    <a:pt x="0" y="2779"/>
                  </a:lnTo>
                  <a:cubicBezTo>
                    <a:pt x="100" y="2479"/>
                    <a:pt x="200" y="2209"/>
                    <a:pt x="300" y="1949"/>
                  </a:cubicBezTo>
                  <a:cubicBezTo>
                    <a:pt x="390" y="1699"/>
                    <a:pt x="490" y="1459"/>
                    <a:pt x="570" y="1229"/>
                  </a:cubicBezTo>
                  <a:cubicBezTo>
                    <a:pt x="660" y="1010"/>
                    <a:pt x="749" y="790"/>
                    <a:pt x="829" y="590"/>
                  </a:cubicBezTo>
                  <a:cubicBezTo>
                    <a:pt x="919" y="390"/>
                    <a:pt x="1009" y="190"/>
                    <a:pt x="1099" y="0"/>
                  </a:cubicBezTo>
                  <a:lnTo>
                    <a:pt x="1689" y="0"/>
                  </a:lnTo>
                  <a:cubicBezTo>
                    <a:pt x="1779" y="190"/>
                    <a:pt x="1869" y="390"/>
                    <a:pt x="1959" y="590"/>
                  </a:cubicBezTo>
                  <a:cubicBezTo>
                    <a:pt x="2049" y="790"/>
                    <a:pt x="2139" y="1000"/>
                    <a:pt x="2229" y="1229"/>
                  </a:cubicBezTo>
                  <a:cubicBezTo>
                    <a:pt x="2319" y="1449"/>
                    <a:pt x="2409" y="1689"/>
                    <a:pt x="2509" y="1949"/>
                  </a:cubicBezTo>
                  <a:cubicBezTo>
                    <a:pt x="2599" y="2199"/>
                    <a:pt x="2699" y="2479"/>
                    <a:pt x="2808" y="2779"/>
                  </a:cubicBezTo>
                  <a:lnTo>
                    <a:pt x="2149" y="2779"/>
                  </a:lnTo>
                  <a:close/>
                  <a:moveTo>
                    <a:pt x="1399" y="640"/>
                  </a:moveTo>
                  <a:cubicBezTo>
                    <a:pt x="1389" y="680"/>
                    <a:pt x="1369" y="740"/>
                    <a:pt x="1339" y="800"/>
                  </a:cubicBezTo>
                  <a:cubicBezTo>
                    <a:pt x="1309" y="870"/>
                    <a:pt x="1279" y="950"/>
                    <a:pt x="1249" y="1040"/>
                  </a:cubicBezTo>
                  <a:cubicBezTo>
                    <a:pt x="1219" y="1129"/>
                    <a:pt x="1179" y="1229"/>
                    <a:pt x="1139" y="1339"/>
                  </a:cubicBezTo>
                  <a:cubicBezTo>
                    <a:pt x="1099" y="1449"/>
                    <a:pt x="1049" y="1559"/>
                    <a:pt x="1009" y="1679"/>
                  </a:cubicBezTo>
                  <a:lnTo>
                    <a:pt x="1799" y="1679"/>
                  </a:lnTo>
                  <a:cubicBezTo>
                    <a:pt x="1759" y="1559"/>
                    <a:pt x="1719" y="1439"/>
                    <a:pt x="1679" y="1339"/>
                  </a:cubicBezTo>
                  <a:cubicBezTo>
                    <a:pt x="1639" y="1229"/>
                    <a:pt x="1599" y="1129"/>
                    <a:pt x="1569" y="1040"/>
                  </a:cubicBezTo>
                  <a:cubicBezTo>
                    <a:pt x="1529" y="950"/>
                    <a:pt x="1499" y="870"/>
                    <a:pt x="1479" y="800"/>
                  </a:cubicBezTo>
                  <a:cubicBezTo>
                    <a:pt x="1429" y="730"/>
                    <a:pt x="1409" y="680"/>
                    <a:pt x="1399" y="640"/>
                  </a:cubicBezTo>
                  <a:close/>
                </a:path>
              </a:pathLst>
            </a:custGeom>
            <a:solidFill>
              <a:srgbClr val="252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Google Shape;474;gf3b3da26af_0_1104"/>
            <p:cNvSpPr/>
            <p:nvPr/>
          </p:nvSpPr>
          <p:spPr>
            <a:xfrm>
              <a:off x="11739600" y="6422040"/>
              <a:ext cx="124920" cy="151200"/>
            </a:xfrm>
            <a:custGeom>
              <a:avLst/>
              <a:gdLst/>
              <a:ahLst/>
              <a:rect l="l" t="t" r="r" b="b"/>
              <a:pathLst>
                <a:path w="2299" h="2769">
                  <a:moveTo>
                    <a:pt x="2299" y="0"/>
                  </a:moveTo>
                  <a:lnTo>
                    <a:pt x="2299" y="530"/>
                  </a:lnTo>
                  <a:lnTo>
                    <a:pt x="1459" y="530"/>
                  </a:lnTo>
                  <a:lnTo>
                    <a:pt x="1459" y="2769"/>
                  </a:lnTo>
                  <a:lnTo>
                    <a:pt x="839" y="2769"/>
                  </a:lnTo>
                  <a:lnTo>
                    <a:pt x="839" y="530"/>
                  </a:lnTo>
                  <a:lnTo>
                    <a:pt x="0" y="530"/>
                  </a:lnTo>
                  <a:lnTo>
                    <a:pt x="0" y="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252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Google Shape;475;gf3b3da26af_0_1104"/>
            <p:cNvSpPr/>
            <p:nvPr/>
          </p:nvSpPr>
          <p:spPr>
            <a:xfrm>
              <a:off x="11628720" y="6418440"/>
              <a:ext cx="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Google Shape;476;gf3b3da26af_0_1104"/>
            <p:cNvSpPr/>
            <p:nvPr/>
          </p:nvSpPr>
          <p:spPr>
            <a:xfrm>
              <a:off x="11560320" y="6413400"/>
              <a:ext cx="148320" cy="167040"/>
            </a:xfrm>
            <a:custGeom>
              <a:avLst/>
              <a:gdLst/>
              <a:ahLst/>
              <a:rect l="l" t="t" r="r" b="b"/>
              <a:pathLst>
                <a:path w="2729" h="3059">
                  <a:moveTo>
                    <a:pt x="2009" y="2419"/>
                  </a:moveTo>
                  <a:cubicBezTo>
                    <a:pt x="1939" y="2449"/>
                    <a:pt x="1840" y="2469"/>
                    <a:pt x="1810" y="2479"/>
                  </a:cubicBezTo>
                  <a:lnTo>
                    <a:pt x="1810" y="2479"/>
                  </a:lnTo>
                  <a:cubicBezTo>
                    <a:pt x="1810" y="2479"/>
                    <a:pt x="1800" y="2479"/>
                    <a:pt x="1800" y="2479"/>
                  </a:cubicBezTo>
                  <a:cubicBezTo>
                    <a:pt x="1260" y="2599"/>
                    <a:pt x="730" y="2269"/>
                    <a:pt x="600" y="1729"/>
                  </a:cubicBezTo>
                  <a:cubicBezTo>
                    <a:pt x="600" y="1729"/>
                    <a:pt x="600" y="1719"/>
                    <a:pt x="600" y="1719"/>
                  </a:cubicBezTo>
                  <a:cubicBezTo>
                    <a:pt x="480" y="1180"/>
                    <a:pt x="810" y="640"/>
                    <a:pt x="1350" y="520"/>
                  </a:cubicBezTo>
                  <a:lnTo>
                    <a:pt x="1350" y="520"/>
                  </a:lnTo>
                  <a:cubicBezTo>
                    <a:pt x="1350" y="520"/>
                    <a:pt x="1350" y="520"/>
                    <a:pt x="1350" y="520"/>
                  </a:cubicBezTo>
                  <a:cubicBezTo>
                    <a:pt x="1630" y="460"/>
                    <a:pt x="1909" y="520"/>
                    <a:pt x="2139" y="670"/>
                  </a:cubicBezTo>
                  <a:lnTo>
                    <a:pt x="1979" y="920"/>
                  </a:lnTo>
                  <a:lnTo>
                    <a:pt x="2729" y="810"/>
                  </a:lnTo>
                  <a:lnTo>
                    <a:pt x="2529" y="50"/>
                  </a:lnTo>
                  <a:lnTo>
                    <a:pt x="2369" y="290"/>
                  </a:lnTo>
                  <a:cubicBezTo>
                    <a:pt x="2049" y="80"/>
                    <a:pt x="1660" y="0"/>
                    <a:pt x="1260" y="90"/>
                  </a:cubicBezTo>
                  <a:cubicBezTo>
                    <a:pt x="1260" y="90"/>
                    <a:pt x="1250" y="90"/>
                    <a:pt x="1250" y="90"/>
                  </a:cubicBezTo>
                  <a:cubicBezTo>
                    <a:pt x="480" y="270"/>
                    <a:pt x="0" y="1040"/>
                    <a:pt x="170" y="1809"/>
                  </a:cubicBezTo>
                  <a:cubicBezTo>
                    <a:pt x="170" y="1809"/>
                    <a:pt x="170" y="1809"/>
                    <a:pt x="170" y="1809"/>
                  </a:cubicBezTo>
                  <a:lnTo>
                    <a:pt x="170" y="1809"/>
                  </a:lnTo>
                  <a:lnTo>
                    <a:pt x="170" y="1809"/>
                  </a:lnTo>
                  <a:cubicBezTo>
                    <a:pt x="350" y="2579"/>
                    <a:pt x="1120" y="3059"/>
                    <a:pt x="1889" y="2889"/>
                  </a:cubicBezTo>
                  <a:cubicBezTo>
                    <a:pt x="1889" y="2889"/>
                    <a:pt x="1899" y="2889"/>
                    <a:pt x="1899" y="2889"/>
                  </a:cubicBezTo>
                  <a:lnTo>
                    <a:pt x="1899" y="2889"/>
                  </a:lnTo>
                  <a:cubicBezTo>
                    <a:pt x="2089" y="2839"/>
                    <a:pt x="2129" y="2799"/>
                    <a:pt x="2129" y="2799"/>
                  </a:cubicBezTo>
                  <a:lnTo>
                    <a:pt x="2009" y="2419"/>
                  </a:lnTo>
                  <a:close/>
                </a:path>
              </a:pathLst>
            </a:custGeom>
            <a:gradFill rotWithShape="0">
              <a:gsLst>
                <a:gs pos="41000">
                  <a:srgbClr val="ffa361"/>
                </a:gs>
                <a:gs pos="100000">
                  <a:srgbClr val="19b494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6" name="Google Shape;477;gf3b3da26af_0_1104" hidden="1"/>
          <p:cNvSpPr/>
          <p:nvPr/>
        </p:nvSpPr>
        <p:spPr>
          <a:xfrm>
            <a:off x="190800" y="6668640"/>
            <a:ext cx="11808720" cy="189000"/>
          </a:xfrm>
          <a:prstGeom prst="rect">
            <a:avLst/>
          </a:prstGeom>
          <a:gradFill rotWithShape="0">
            <a:gsLst>
              <a:gs pos="0">
                <a:srgbClr val="00264d"/>
              </a:gs>
              <a:gs pos="100000">
                <a:srgbClr val="10b596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168;p35"/>
          <p:cNvSpPr/>
          <p:nvPr/>
        </p:nvSpPr>
        <p:spPr>
          <a:xfrm>
            <a:off x="-4680" y="0"/>
            <a:ext cx="17413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Google Shape;169;p35"/>
          <p:cNvSpPr/>
          <p:nvPr/>
        </p:nvSpPr>
        <p:spPr>
          <a:xfrm>
            <a:off x="1737720" y="0"/>
            <a:ext cx="1741320" cy="7092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Google Shape;170;p35"/>
          <p:cNvSpPr/>
          <p:nvPr/>
        </p:nvSpPr>
        <p:spPr>
          <a:xfrm>
            <a:off x="3480120" y="1440"/>
            <a:ext cx="1741320" cy="7092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Google Shape;171;p35"/>
          <p:cNvSpPr/>
          <p:nvPr/>
        </p:nvSpPr>
        <p:spPr>
          <a:xfrm>
            <a:off x="5222520" y="1440"/>
            <a:ext cx="1741320" cy="7092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Google Shape;172;p35"/>
          <p:cNvSpPr/>
          <p:nvPr/>
        </p:nvSpPr>
        <p:spPr>
          <a:xfrm>
            <a:off x="6964920" y="1440"/>
            <a:ext cx="1741320" cy="70920"/>
          </a:xfrm>
          <a:prstGeom prst="rect">
            <a:avLst/>
          </a:prstGeom>
          <a:solidFill>
            <a:srgbClr val="86c8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Google Shape;173;p35"/>
          <p:cNvSpPr/>
          <p:nvPr/>
        </p:nvSpPr>
        <p:spPr>
          <a:xfrm>
            <a:off x="8707320" y="1440"/>
            <a:ext cx="1741320" cy="7092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Google Shape;174;p35"/>
          <p:cNvSpPr/>
          <p:nvPr/>
        </p:nvSpPr>
        <p:spPr>
          <a:xfrm>
            <a:off x="1044972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Google Shape;175;p35"/>
          <p:cNvSpPr/>
          <p:nvPr/>
        </p:nvSpPr>
        <p:spPr>
          <a:xfrm>
            <a:off x="-4680" y="0"/>
            <a:ext cx="17413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Google Shape;176;p35"/>
          <p:cNvSpPr/>
          <p:nvPr/>
        </p:nvSpPr>
        <p:spPr>
          <a:xfrm>
            <a:off x="1737720" y="0"/>
            <a:ext cx="1741320" cy="7092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Google Shape;177;p35"/>
          <p:cNvSpPr/>
          <p:nvPr/>
        </p:nvSpPr>
        <p:spPr>
          <a:xfrm>
            <a:off x="3480120" y="1440"/>
            <a:ext cx="1741320" cy="7092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Google Shape;178;p35"/>
          <p:cNvSpPr/>
          <p:nvPr/>
        </p:nvSpPr>
        <p:spPr>
          <a:xfrm>
            <a:off x="5222520" y="1440"/>
            <a:ext cx="1741320" cy="7092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Google Shape;179;p35"/>
          <p:cNvSpPr/>
          <p:nvPr/>
        </p:nvSpPr>
        <p:spPr>
          <a:xfrm rot="10800000">
            <a:off x="6966000" y="1440"/>
            <a:ext cx="1741320" cy="7092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Google Shape;180;p35"/>
          <p:cNvSpPr/>
          <p:nvPr/>
        </p:nvSpPr>
        <p:spPr>
          <a:xfrm rot="10800000">
            <a:off x="870840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Google Shape;181;p35"/>
          <p:cNvSpPr/>
          <p:nvPr/>
        </p:nvSpPr>
        <p:spPr>
          <a:xfrm rot="10800000">
            <a:off x="1045080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9" name="Google Shape;182;p35" descr=""/>
          <p:cNvPicPr/>
          <p:nvPr/>
        </p:nvPicPr>
        <p:blipFill>
          <a:blip r:embed="rId2"/>
          <a:stretch/>
        </p:blipFill>
        <p:spPr>
          <a:xfrm>
            <a:off x="810360" y="821520"/>
            <a:ext cx="512640" cy="512640"/>
          </a:xfrm>
          <a:prstGeom prst="rect">
            <a:avLst/>
          </a:prstGeom>
          <a:ln w="0">
            <a:noFill/>
          </a:ln>
        </p:spPr>
      </p:pic>
      <p:sp>
        <p:nvSpPr>
          <p:cNvPr id="300" name="Google Shape;183;p35"/>
          <p:cNvSpPr/>
          <p:nvPr/>
        </p:nvSpPr>
        <p:spPr>
          <a:xfrm>
            <a:off x="839880" y="6021360"/>
            <a:ext cx="718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900b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Google Shape;188;p40"/>
          <p:cNvSpPr/>
          <p:nvPr/>
        </p:nvSpPr>
        <p:spPr>
          <a:xfrm>
            <a:off x="5222520" y="72000"/>
            <a:ext cx="6969240" cy="6785640"/>
          </a:xfrm>
          <a:prstGeom prst="rect">
            <a:avLst/>
          </a:prstGeom>
          <a:solidFill>
            <a:srgbClr val="f6fa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Google Shape;189;p40"/>
          <p:cNvSpPr/>
          <p:nvPr/>
        </p:nvSpPr>
        <p:spPr>
          <a:xfrm>
            <a:off x="-4680" y="0"/>
            <a:ext cx="1742040" cy="7164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Google Shape;190;p40"/>
          <p:cNvSpPr/>
          <p:nvPr/>
        </p:nvSpPr>
        <p:spPr>
          <a:xfrm>
            <a:off x="1737720" y="0"/>
            <a:ext cx="1742040" cy="7164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Google Shape;191;p40"/>
          <p:cNvSpPr/>
          <p:nvPr/>
        </p:nvSpPr>
        <p:spPr>
          <a:xfrm>
            <a:off x="3480120" y="1440"/>
            <a:ext cx="1742040" cy="7164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Google Shape;192;p40"/>
          <p:cNvSpPr/>
          <p:nvPr/>
        </p:nvSpPr>
        <p:spPr>
          <a:xfrm>
            <a:off x="5222520" y="1440"/>
            <a:ext cx="1742040" cy="7164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Google Shape;193;p40"/>
          <p:cNvSpPr/>
          <p:nvPr/>
        </p:nvSpPr>
        <p:spPr>
          <a:xfrm rot="10800000">
            <a:off x="6965280" y="1440"/>
            <a:ext cx="1742040" cy="7164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Google Shape;194;p40"/>
          <p:cNvSpPr/>
          <p:nvPr/>
        </p:nvSpPr>
        <p:spPr>
          <a:xfrm rot="10800000">
            <a:off x="8707680" y="1440"/>
            <a:ext cx="1742040" cy="7164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Google Shape;195;p40"/>
          <p:cNvSpPr/>
          <p:nvPr/>
        </p:nvSpPr>
        <p:spPr>
          <a:xfrm rot="10800000">
            <a:off x="10450080" y="1440"/>
            <a:ext cx="1742040" cy="7164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9" name="Google Shape;196;p40" descr=""/>
          <p:cNvPicPr/>
          <p:nvPr/>
        </p:nvPicPr>
        <p:blipFill>
          <a:blip r:embed="rId3"/>
          <a:stretch/>
        </p:blipFill>
        <p:spPr>
          <a:xfrm>
            <a:off x="810360" y="821520"/>
            <a:ext cx="513360" cy="513360"/>
          </a:xfrm>
          <a:prstGeom prst="rect">
            <a:avLst/>
          </a:prstGeom>
          <a:ln w="0">
            <a:noFill/>
          </a:ln>
        </p:spPr>
      </p:pic>
      <p:sp>
        <p:nvSpPr>
          <p:cNvPr id="310" name="PlaceHolder 1"/>
          <p:cNvSpPr>
            <a:spLocks noGrp="1"/>
          </p:cNvSpPr>
          <p:nvPr>
            <p:ph type="sldNum"/>
          </p:nvPr>
        </p:nvSpPr>
        <p:spPr>
          <a:xfrm>
            <a:off x="11483640" y="5800320"/>
            <a:ext cx="59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445CCC23-653B-4568-917F-4A9EC0E43FDC}" type="slidenum">
              <a:rPr b="1" lang="fr-BE" sz="1000" spc="-1" strike="noStrike">
                <a:solidFill>
                  <a:srgbClr val="000000"/>
                </a:solidFill>
                <a:latin typeface="Trebuchet MS"/>
                <a:ea typeface="Trebuchet MS"/>
              </a:rPr>
              <a:t>&lt;Foliennummer&gt;</a:t>
            </a:fld>
            <a:endParaRPr b="0" lang="de-DE" sz="1000" spc="-1" strike="noStrike">
              <a:latin typeface="Times New Roman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ftr"/>
          </p:nvPr>
        </p:nvSpPr>
        <p:spPr>
          <a:xfrm rot="5400000">
            <a:off x="7915320" y="798120"/>
            <a:ext cx="3900960" cy="39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title"/>
          </p:nvPr>
        </p:nvSpPr>
        <p:spPr>
          <a:xfrm>
            <a:off x="839880" y="2084760"/>
            <a:ext cx="3959640" cy="3232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Google Shape;200;p40"/>
          <p:cNvSpPr/>
          <p:nvPr/>
        </p:nvSpPr>
        <p:spPr>
          <a:xfrm>
            <a:off x="839880" y="6021360"/>
            <a:ext cx="719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168;p35"/>
          <p:cNvSpPr/>
          <p:nvPr/>
        </p:nvSpPr>
        <p:spPr>
          <a:xfrm>
            <a:off x="-4680" y="0"/>
            <a:ext cx="17413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Google Shape;169;p35"/>
          <p:cNvSpPr/>
          <p:nvPr/>
        </p:nvSpPr>
        <p:spPr>
          <a:xfrm>
            <a:off x="1737720" y="0"/>
            <a:ext cx="1741320" cy="7092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Google Shape;170;p35"/>
          <p:cNvSpPr/>
          <p:nvPr/>
        </p:nvSpPr>
        <p:spPr>
          <a:xfrm>
            <a:off x="3480120" y="1440"/>
            <a:ext cx="1741320" cy="7092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Google Shape;171;p35"/>
          <p:cNvSpPr/>
          <p:nvPr/>
        </p:nvSpPr>
        <p:spPr>
          <a:xfrm>
            <a:off x="5222520" y="1440"/>
            <a:ext cx="1741320" cy="7092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Google Shape;172;p35"/>
          <p:cNvSpPr/>
          <p:nvPr/>
        </p:nvSpPr>
        <p:spPr>
          <a:xfrm>
            <a:off x="6964920" y="1440"/>
            <a:ext cx="1741320" cy="70920"/>
          </a:xfrm>
          <a:prstGeom prst="rect">
            <a:avLst/>
          </a:prstGeom>
          <a:solidFill>
            <a:srgbClr val="86c8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Google Shape;173;p35"/>
          <p:cNvSpPr/>
          <p:nvPr/>
        </p:nvSpPr>
        <p:spPr>
          <a:xfrm>
            <a:off x="8707320" y="1440"/>
            <a:ext cx="1741320" cy="7092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Google Shape;174;p35"/>
          <p:cNvSpPr/>
          <p:nvPr/>
        </p:nvSpPr>
        <p:spPr>
          <a:xfrm>
            <a:off x="1044972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Google Shape;175;p35"/>
          <p:cNvSpPr/>
          <p:nvPr/>
        </p:nvSpPr>
        <p:spPr>
          <a:xfrm>
            <a:off x="-4680" y="0"/>
            <a:ext cx="1741320" cy="70920"/>
          </a:xfrm>
          <a:prstGeom prst="rect">
            <a:avLst/>
          </a:prstGeom>
          <a:solidFill>
            <a:srgbClr val="f0323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Google Shape;176;p35"/>
          <p:cNvSpPr/>
          <p:nvPr/>
        </p:nvSpPr>
        <p:spPr>
          <a:xfrm>
            <a:off x="1737720" y="0"/>
            <a:ext cx="1741320" cy="70920"/>
          </a:xfrm>
          <a:prstGeom prst="rect">
            <a:avLst/>
          </a:prstGeom>
          <a:solidFill>
            <a:srgbClr val="fa7c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Google Shape;177;p35"/>
          <p:cNvSpPr/>
          <p:nvPr/>
        </p:nvSpPr>
        <p:spPr>
          <a:xfrm>
            <a:off x="3480120" y="1440"/>
            <a:ext cx="1741320" cy="70920"/>
          </a:xfrm>
          <a:prstGeom prst="rect">
            <a:avLst/>
          </a:prstGeom>
          <a:solidFill>
            <a:srgbClr val="fab92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Google Shape;178;p35"/>
          <p:cNvSpPr/>
          <p:nvPr/>
        </p:nvSpPr>
        <p:spPr>
          <a:xfrm>
            <a:off x="5222520" y="1440"/>
            <a:ext cx="1741320" cy="70920"/>
          </a:xfrm>
          <a:prstGeom prst="rect">
            <a:avLst/>
          </a:prstGeom>
          <a:solidFill>
            <a:srgbClr val="fff2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Google Shape;179;p35"/>
          <p:cNvSpPr/>
          <p:nvPr/>
        </p:nvSpPr>
        <p:spPr>
          <a:xfrm rot="10800000">
            <a:off x="6966000" y="1440"/>
            <a:ext cx="1741320" cy="70920"/>
          </a:xfrm>
          <a:prstGeom prst="rect">
            <a:avLst/>
          </a:prstGeom>
          <a:solidFill>
            <a:srgbClr val="3bb34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Google Shape;180;p35"/>
          <p:cNvSpPr/>
          <p:nvPr/>
        </p:nvSpPr>
        <p:spPr>
          <a:xfrm rot="10800000">
            <a:off x="870840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Google Shape;181;p35"/>
          <p:cNvSpPr/>
          <p:nvPr/>
        </p:nvSpPr>
        <p:spPr>
          <a:xfrm rot="10800000">
            <a:off x="10450800" y="1440"/>
            <a:ext cx="1741320" cy="70920"/>
          </a:xfrm>
          <a:prstGeom prst="rect">
            <a:avLst/>
          </a:prstGeom>
          <a:solidFill>
            <a:srgbClr val="23914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5" name="Google Shape;182;p35" descr=""/>
          <p:cNvPicPr/>
          <p:nvPr/>
        </p:nvPicPr>
        <p:blipFill>
          <a:blip r:embed="rId2"/>
          <a:stretch/>
        </p:blipFill>
        <p:spPr>
          <a:xfrm>
            <a:off x="810360" y="821520"/>
            <a:ext cx="512640" cy="512640"/>
          </a:xfrm>
          <a:prstGeom prst="rect">
            <a:avLst/>
          </a:prstGeom>
          <a:ln w="0">
            <a:noFill/>
          </a:ln>
        </p:spPr>
      </p:pic>
      <p:sp>
        <p:nvSpPr>
          <p:cNvPr id="366" name="Google Shape;183;p35"/>
          <p:cNvSpPr/>
          <p:nvPr/>
        </p:nvSpPr>
        <p:spPr>
          <a:xfrm>
            <a:off x="839880" y="6021360"/>
            <a:ext cx="718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900b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jpe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656;p1"/>
          <p:cNvSpPr/>
          <p:nvPr/>
        </p:nvSpPr>
        <p:spPr>
          <a:xfrm>
            <a:off x="819000" y="2493000"/>
            <a:ext cx="1048500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BE" sz="4000" spc="-1" strike="noStrike">
                <a:solidFill>
                  <a:srgbClr val="0900bd"/>
                </a:solidFill>
                <a:latin typeface="Trebuchet MS"/>
                <a:ea typeface="Trebuchet MS"/>
              </a:rPr>
              <a:t>Projet Rénov-Roue-Rad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406" name="Google Shape;657;p1"/>
          <p:cNvSpPr/>
          <p:nvPr/>
        </p:nvSpPr>
        <p:spPr>
          <a:xfrm>
            <a:off x="866160" y="3550320"/>
            <a:ext cx="10485000" cy="76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520">
              <a:lnSpc>
                <a:spcPct val="100000"/>
              </a:lnSpc>
              <a:tabLst>
                <a:tab algn="l" pos="0"/>
              </a:tabLst>
            </a:pPr>
            <a:r>
              <a:rPr b="1" lang="fr-BE" sz="2590" spc="-1" strike="noStrike">
                <a:solidFill>
                  <a:srgbClr val="0900bd"/>
                </a:solidFill>
                <a:latin typeface="Trebuchet MS"/>
                <a:ea typeface="Trebuchet MS"/>
              </a:rPr>
              <a:t>Situation de départ dans la cité jardin de La Roue</a:t>
            </a:r>
            <a:endParaRPr b="0" lang="de-DE" sz="2590" spc="-1" strike="noStrike">
              <a:latin typeface="Arial"/>
            </a:endParaRPr>
          </a:p>
        </p:txBody>
      </p:sp>
      <p:pic>
        <p:nvPicPr>
          <p:cNvPr id="407" name="Google Shape;658;p1" descr=""/>
          <p:cNvPicPr/>
          <p:nvPr/>
        </p:nvPicPr>
        <p:blipFill>
          <a:blip r:embed="rId1"/>
          <a:stretch/>
        </p:blipFill>
        <p:spPr>
          <a:xfrm>
            <a:off x="7902000" y="90360"/>
            <a:ext cx="2373480" cy="1276200"/>
          </a:xfrm>
          <a:prstGeom prst="rect">
            <a:avLst/>
          </a:prstGeom>
          <a:ln w="0">
            <a:noFill/>
          </a:ln>
        </p:spPr>
      </p:pic>
      <p:pic>
        <p:nvPicPr>
          <p:cNvPr id="408" name="Google Shape;659;p1" descr=""/>
          <p:cNvPicPr/>
          <p:nvPr/>
        </p:nvPicPr>
        <p:blipFill>
          <a:blip r:embed="rId2"/>
          <a:stretch/>
        </p:blipFill>
        <p:spPr>
          <a:xfrm>
            <a:off x="10275840" y="119880"/>
            <a:ext cx="1702800" cy="1063440"/>
          </a:xfrm>
          <a:prstGeom prst="rect">
            <a:avLst/>
          </a:prstGeom>
          <a:ln w="0">
            <a:noFill/>
          </a:ln>
        </p:spPr>
      </p:pic>
      <p:pic>
        <p:nvPicPr>
          <p:cNvPr id="409" name="Google Shape;661;p1" descr=""/>
          <p:cNvPicPr/>
          <p:nvPr/>
        </p:nvPicPr>
        <p:blipFill>
          <a:blip r:embed="rId3"/>
          <a:stretch/>
        </p:blipFill>
        <p:spPr>
          <a:xfrm>
            <a:off x="328680" y="5370840"/>
            <a:ext cx="828720" cy="833400"/>
          </a:xfrm>
          <a:prstGeom prst="rect">
            <a:avLst/>
          </a:prstGeom>
          <a:ln w="0">
            <a:noFill/>
          </a:ln>
        </p:spPr>
      </p:pic>
      <p:pic>
        <p:nvPicPr>
          <p:cNvPr id="410" name="Google Shape;662;p1" descr="KS architectes"/>
          <p:cNvPicPr/>
          <p:nvPr/>
        </p:nvPicPr>
        <p:blipFill>
          <a:blip r:embed="rId4"/>
          <a:stretch/>
        </p:blipFill>
        <p:spPr>
          <a:xfrm>
            <a:off x="2333520" y="5237280"/>
            <a:ext cx="1059120" cy="1059120"/>
          </a:xfrm>
          <a:prstGeom prst="rect">
            <a:avLst/>
          </a:prstGeom>
          <a:ln w="0">
            <a:noFill/>
          </a:ln>
        </p:spPr>
      </p:pic>
      <p:pic>
        <p:nvPicPr>
          <p:cNvPr id="411" name="Google Shape;663;p1" descr="Habitat et Participation – ASBL"/>
          <p:cNvPicPr/>
          <p:nvPr/>
        </p:nvPicPr>
        <p:blipFill>
          <a:blip r:embed="rId5"/>
          <a:stretch/>
        </p:blipFill>
        <p:spPr>
          <a:xfrm>
            <a:off x="1194120" y="5879520"/>
            <a:ext cx="1417680" cy="834120"/>
          </a:xfrm>
          <a:prstGeom prst="rect">
            <a:avLst/>
          </a:prstGeom>
          <a:ln w="0">
            <a:noFill/>
          </a:ln>
        </p:spPr>
      </p:pic>
      <p:pic>
        <p:nvPicPr>
          <p:cNvPr id="412" name="Google Shape;664;p1" descr="Brouae architecture &amp;amp; énergies - Home | Facebook"/>
          <p:cNvPicPr/>
          <p:nvPr/>
        </p:nvPicPr>
        <p:blipFill>
          <a:blip r:embed="rId6"/>
          <a:srcRect l="0" t="25164" r="0" b="30136"/>
          <a:stretch/>
        </p:blipFill>
        <p:spPr>
          <a:xfrm>
            <a:off x="3225960" y="5775120"/>
            <a:ext cx="2142720" cy="957240"/>
          </a:xfrm>
          <a:prstGeom prst="rect">
            <a:avLst/>
          </a:prstGeom>
          <a:ln w="0">
            <a:noFill/>
          </a:ln>
        </p:spPr>
      </p:pic>
      <p:pic>
        <p:nvPicPr>
          <p:cNvPr id="413" name="Google Shape;665;p1" descr="La banque Triodos réduit à 0% le taux d&amp;#39;intérêt sur son compte d&amp;#39;épargne -  Guide-Epargne.be"/>
          <p:cNvPicPr/>
          <p:nvPr/>
        </p:nvPicPr>
        <p:blipFill>
          <a:blip r:embed="rId7"/>
          <a:stretch/>
        </p:blipFill>
        <p:spPr>
          <a:xfrm>
            <a:off x="4721400" y="5187240"/>
            <a:ext cx="1625760" cy="1083960"/>
          </a:xfrm>
          <a:prstGeom prst="rect">
            <a:avLst/>
          </a:prstGeom>
          <a:ln w="0">
            <a:noFill/>
          </a:ln>
        </p:spPr>
      </p:pic>
      <p:sp>
        <p:nvSpPr>
          <p:cNvPr id="414" name="Google Shape;666;p1"/>
          <p:cNvSpPr/>
          <p:nvPr/>
        </p:nvSpPr>
        <p:spPr>
          <a:xfrm>
            <a:off x="5621400" y="6237360"/>
            <a:ext cx="11170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BE" sz="2000" spc="-1" strike="noStrike">
                <a:solidFill>
                  <a:srgbClr val="002060"/>
                </a:solidFill>
                <a:latin typeface="Arial"/>
                <a:ea typeface="Arial"/>
              </a:rPr>
              <a:t>Résolia</a:t>
            </a:r>
            <a:endParaRPr b="0" lang="de-DE" sz="2000" spc="-1" strike="noStrike">
              <a:latin typeface="Arial"/>
            </a:endParaRPr>
          </a:p>
        </p:txBody>
      </p:sp>
      <p:pic>
        <p:nvPicPr>
          <p:cNvPr id="415" name="Google Shape;667;p1" descr="Un·e académique en Sciences de la Communication | SFSIC"/>
          <p:cNvPicPr/>
          <p:nvPr/>
        </p:nvPicPr>
        <p:blipFill>
          <a:blip r:embed="rId8"/>
          <a:stretch/>
        </p:blipFill>
        <p:spPr>
          <a:xfrm>
            <a:off x="6332400" y="5205240"/>
            <a:ext cx="1392480" cy="1113840"/>
          </a:xfrm>
          <a:prstGeom prst="rect">
            <a:avLst/>
          </a:prstGeom>
          <a:ln w="0">
            <a:noFill/>
          </a:ln>
        </p:spPr>
      </p:pic>
      <p:pic>
        <p:nvPicPr>
          <p:cNvPr id="416" name="Google Shape;668;p1" descr="Wooclap&amp;#39;s case : The Université Libre de Bruxelles chooses the Wooclap  solution"/>
          <p:cNvPicPr/>
          <p:nvPr/>
        </p:nvPicPr>
        <p:blipFill>
          <a:blip r:embed="rId9"/>
          <a:stretch/>
        </p:blipFill>
        <p:spPr>
          <a:xfrm>
            <a:off x="7602120" y="5951160"/>
            <a:ext cx="1242360" cy="686160"/>
          </a:xfrm>
          <a:prstGeom prst="rect">
            <a:avLst/>
          </a:prstGeom>
          <a:ln w="0">
            <a:noFill/>
          </a:ln>
        </p:spPr>
      </p:pic>
      <p:pic>
        <p:nvPicPr>
          <p:cNvPr id="417" name="Google Shape;669;p1" descr="LAB 705 / architecture, urbanisme et territoire - Community | Facebook"/>
          <p:cNvPicPr/>
          <p:nvPr/>
        </p:nvPicPr>
        <p:blipFill>
          <a:blip r:embed="rId10"/>
          <a:stretch/>
        </p:blipFill>
        <p:spPr>
          <a:xfrm>
            <a:off x="8724960" y="5370840"/>
            <a:ext cx="734040" cy="730800"/>
          </a:xfrm>
          <a:prstGeom prst="rect">
            <a:avLst/>
          </a:prstGeom>
          <a:ln w="0">
            <a:noFill/>
          </a:ln>
        </p:spPr>
      </p:pic>
      <p:pic>
        <p:nvPicPr>
          <p:cNvPr id="418" name="Google Shape;670;p1" descr="Climact"/>
          <p:cNvPicPr/>
          <p:nvPr/>
        </p:nvPicPr>
        <p:blipFill>
          <a:blip r:embed="rId11"/>
          <a:srcRect l="12114" t="40870" r="9914" b="40870"/>
          <a:stretch/>
        </p:blipFill>
        <p:spPr>
          <a:xfrm>
            <a:off x="9336240" y="6114240"/>
            <a:ext cx="1908720" cy="446400"/>
          </a:xfrm>
          <a:prstGeom prst="rect">
            <a:avLst/>
          </a:prstGeom>
          <a:ln w="0">
            <a:noFill/>
          </a:ln>
        </p:spPr>
      </p:pic>
      <p:pic>
        <p:nvPicPr>
          <p:cNvPr id="419" name="Google Shape;671;p1" descr=""/>
          <p:cNvPicPr/>
          <p:nvPr/>
        </p:nvPicPr>
        <p:blipFill>
          <a:blip r:embed="rId12"/>
          <a:srcRect l="0" t="6470" r="0" b="0"/>
          <a:stretch/>
        </p:blipFill>
        <p:spPr>
          <a:xfrm>
            <a:off x="9999360" y="5581800"/>
            <a:ext cx="1848960" cy="33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683;p4_7"/>
          <p:cNvSpPr/>
          <p:nvPr/>
        </p:nvSpPr>
        <p:spPr>
          <a:xfrm>
            <a:off x="6450120" y="335520"/>
            <a:ext cx="524988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9000"/>
          </a:bodyPr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Les projets des voisins :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Problèmes d’humidité fréquents (1/3)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Fenêtres à double vitrage en bois ou PVC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br/>
            <a:endParaRPr b="0" lang="de-DE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683;p4_10"/>
          <p:cNvSpPr/>
          <p:nvPr/>
        </p:nvSpPr>
        <p:spPr>
          <a:xfrm>
            <a:off x="6450120" y="335520"/>
            <a:ext cx="524988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7000"/>
          </a:bodyPr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Les préférences d’isolation :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Par l’extérieur (ou extérieur + coulisse)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Avec du biobasé (un peu plus que la moitié)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br/>
            <a:endParaRPr b="0" lang="de-DE" sz="4800" spc="-1" strike="noStrike">
              <a:latin typeface="Arial"/>
            </a:endParaRPr>
          </a:p>
        </p:txBody>
      </p:sp>
      <p:pic>
        <p:nvPicPr>
          <p:cNvPr id="442" name="" descr=""/>
          <p:cNvPicPr/>
          <p:nvPr/>
        </p:nvPicPr>
        <p:blipFill>
          <a:blip r:embed="rId1"/>
          <a:stretch/>
        </p:blipFill>
        <p:spPr>
          <a:xfrm>
            <a:off x="360000" y="1440000"/>
            <a:ext cx="5759640" cy="3629520"/>
          </a:xfrm>
          <a:prstGeom prst="rect">
            <a:avLst/>
          </a:prstGeom>
          <a:ln w="0">
            <a:noFill/>
          </a:ln>
        </p:spPr>
      </p:pic>
      <p:pic>
        <p:nvPicPr>
          <p:cNvPr id="443" name="" descr=""/>
          <p:cNvPicPr/>
          <p:nvPr/>
        </p:nvPicPr>
        <p:blipFill>
          <a:blip r:embed="rId2"/>
          <a:stretch/>
        </p:blipFill>
        <p:spPr>
          <a:xfrm>
            <a:off x="6296040" y="3045600"/>
            <a:ext cx="5763960" cy="361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683;p4_8"/>
          <p:cNvSpPr/>
          <p:nvPr/>
        </p:nvSpPr>
        <p:spPr>
          <a:xfrm>
            <a:off x="6450120" y="335520"/>
            <a:ext cx="524988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7000"/>
          </a:bodyPr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La co-propriété des installations et l’approche coopérative: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Souhaité par la plupart des ménages, mais non en unanimité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br/>
            <a:endParaRPr b="0" lang="de-DE" sz="4800" spc="-1" strike="noStrike">
              <a:latin typeface="Arial"/>
            </a:endParaRPr>
          </a:p>
        </p:txBody>
      </p:sp>
      <p:pic>
        <p:nvPicPr>
          <p:cNvPr id="445" name="" descr=""/>
          <p:cNvPicPr/>
          <p:nvPr/>
        </p:nvPicPr>
        <p:blipFill>
          <a:blip r:embed="rId1"/>
          <a:stretch/>
        </p:blipFill>
        <p:spPr>
          <a:xfrm>
            <a:off x="365400" y="1458360"/>
            <a:ext cx="5754600" cy="4121640"/>
          </a:xfrm>
          <a:prstGeom prst="rect">
            <a:avLst/>
          </a:prstGeom>
          <a:ln w="0">
            <a:noFill/>
          </a:ln>
        </p:spPr>
      </p:pic>
      <p:pic>
        <p:nvPicPr>
          <p:cNvPr id="446" name="" descr=""/>
          <p:cNvPicPr/>
          <p:nvPr/>
        </p:nvPicPr>
        <p:blipFill>
          <a:blip r:embed="rId2"/>
          <a:stretch/>
        </p:blipFill>
        <p:spPr>
          <a:xfrm>
            <a:off x="6300000" y="1974240"/>
            <a:ext cx="5754600" cy="468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1175;p114" descr=""/>
          <p:cNvPicPr/>
          <p:nvPr/>
        </p:nvPicPr>
        <p:blipFill>
          <a:blip r:embed="rId1"/>
          <a:srcRect l="4446" t="21954" r="0" b="0"/>
          <a:stretch/>
        </p:blipFill>
        <p:spPr>
          <a:xfrm>
            <a:off x="0" y="-6120"/>
            <a:ext cx="12239640" cy="6866640"/>
          </a:xfrm>
          <a:prstGeom prst="rect">
            <a:avLst/>
          </a:prstGeom>
          <a:ln w="0">
            <a:noFill/>
          </a:ln>
        </p:spPr>
      </p:pic>
      <p:sp>
        <p:nvSpPr>
          <p:cNvPr id="448" name="Google Shape;1176;p114"/>
          <p:cNvSpPr/>
          <p:nvPr/>
        </p:nvSpPr>
        <p:spPr>
          <a:xfrm>
            <a:off x="839880" y="2084760"/>
            <a:ext cx="4030920" cy="32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Google Shape;1177;p114"/>
          <p:cNvSpPr/>
          <p:nvPr/>
        </p:nvSpPr>
        <p:spPr>
          <a:xfrm>
            <a:off x="11483640" y="5800320"/>
            <a:ext cx="59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4F264D64-814A-459F-8EE2-9808623910C3}" type="slidenum">
              <a:rPr b="1" lang="fr-BE" sz="1000" spc="-1" strike="noStrike">
                <a:solidFill>
                  <a:srgbClr val="0900bd"/>
                </a:solidFill>
                <a:latin typeface="Trebuchet MS"/>
                <a:ea typeface="Trebuchet MS"/>
              </a:rPr>
              <a:t>&lt;Foliennummer&gt;</a:t>
            </a:fld>
            <a:endParaRPr b="0" lang="de-DE" sz="1000" spc="-1" strike="noStrike">
              <a:latin typeface="Arial"/>
            </a:endParaRPr>
          </a:p>
        </p:txBody>
      </p:sp>
      <p:sp>
        <p:nvSpPr>
          <p:cNvPr id="450" name="Google Shape;1178;p114"/>
          <p:cNvSpPr/>
          <p:nvPr/>
        </p:nvSpPr>
        <p:spPr>
          <a:xfrm rot="5400000">
            <a:off x="7916040" y="798120"/>
            <a:ext cx="390024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BE" sz="1000" spc="-1" strike="noStrike">
                <a:solidFill>
                  <a:srgbClr val="0900bd"/>
                </a:solidFill>
                <a:latin typeface="Trebuchet MS"/>
                <a:ea typeface="Trebuchet MS"/>
              </a:rPr>
              <a:t>Rénover ensemble pour une ville durable </a:t>
            </a:r>
            <a:endParaRPr b="0" lang="de-DE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" descr=""/>
          <p:cNvPicPr/>
          <p:nvPr/>
        </p:nvPicPr>
        <p:blipFill>
          <a:blip r:embed="rId1"/>
          <a:stretch/>
        </p:blipFill>
        <p:spPr>
          <a:xfrm>
            <a:off x="6300000" y="3240360"/>
            <a:ext cx="5759640" cy="3239640"/>
          </a:xfrm>
          <a:prstGeom prst="rect">
            <a:avLst/>
          </a:prstGeom>
          <a:ln w="0">
            <a:noFill/>
          </a:ln>
        </p:spPr>
      </p:pic>
      <p:pic>
        <p:nvPicPr>
          <p:cNvPr id="421" name="" descr=""/>
          <p:cNvPicPr/>
          <p:nvPr/>
        </p:nvPicPr>
        <p:blipFill>
          <a:blip r:embed="rId2"/>
          <a:stretch/>
        </p:blipFill>
        <p:spPr>
          <a:xfrm>
            <a:off x="180000" y="1628640"/>
            <a:ext cx="5760360" cy="3231360"/>
          </a:xfrm>
          <a:prstGeom prst="rect">
            <a:avLst/>
          </a:prstGeom>
          <a:ln w="0">
            <a:noFill/>
          </a:ln>
        </p:spPr>
      </p:pic>
      <p:sp>
        <p:nvSpPr>
          <p:cNvPr id="422" name="Google Shape;683;p4_0"/>
          <p:cNvSpPr/>
          <p:nvPr/>
        </p:nvSpPr>
        <p:spPr>
          <a:xfrm>
            <a:off x="6480000" y="695520"/>
            <a:ext cx="524988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5000"/>
          </a:bodyPr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Les maisons de La Roue :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Maisons ouvrières d’une superficie habitable entre 100 – 150 m² (moyenne : 130 m²)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2,5 – 3,5 étages construites avec des demi-niveaux</a:t>
            </a:r>
            <a:br/>
            <a:r>
              <a:rPr b="0" lang="fr-BE" sz="4800" spc="-1" strike="noStrike">
                <a:solidFill>
                  <a:srgbClr val="000000"/>
                </a:solidFill>
                <a:latin typeface="Trebuchet MS"/>
              </a:rPr>
              <a:t> </a:t>
            </a:r>
            <a:endParaRPr b="0" lang="de-DE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683;p4_1"/>
          <p:cNvSpPr/>
          <p:nvPr/>
        </p:nvSpPr>
        <p:spPr>
          <a:xfrm>
            <a:off x="6450120" y="335520"/>
            <a:ext cx="524988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5000"/>
          </a:bodyPr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Chauffage et refroidissement :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Chauffage principalement à gaz 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Quelques systèmes secondaires 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Refroidissement absent, naturel ou par ventilateur</a:t>
            </a:r>
            <a:br/>
            <a:r>
              <a:rPr b="0" lang="fr-BE" sz="4800" spc="-1" strike="noStrike">
                <a:solidFill>
                  <a:srgbClr val="000000"/>
                </a:solidFill>
                <a:latin typeface="Trebuchet MS"/>
              </a:rPr>
              <a:t> </a:t>
            </a:r>
            <a:endParaRPr b="0" lang="de-DE" sz="4800" spc="-1" strike="noStrike">
              <a:latin typeface="Arial"/>
            </a:endParaRPr>
          </a:p>
        </p:txBody>
      </p:sp>
      <p:pic>
        <p:nvPicPr>
          <p:cNvPr id="424" name="" descr=""/>
          <p:cNvPicPr/>
          <p:nvPr/>
        </p:nvPicPr>
        <p:blipFill>
          <a:blip r:embed="rId1"/>
          <a:stretch/>
        </p:blipFill>
        <p:spPr>
          <a:xfrm>
            <a:off x="180000" y="1486800"/>
            <a:ext cx="5762880" cy="3913200"/>
          </a:xfrm>
          <a:prstGeom prst="rect">
            <a:avLst/>
          </a:prstGeom>
          <a:ln w="0">
            <a:noFill/>
          </a:ln>
        </p:spPr>
      </p:pic>
      <p:pic>
        <p:nvPicPr>
          <p:cNvPr id="425" name="" descr=""/>
          <p:cNvPicPr/>
          <p:nvPr/>
        </p:nvPicPr>
        <p:blipFill>
          <a:blip r:embed="rId2"/>
          <a:stretch/>
        </p:blipFill>
        <p:spPr>
          <a:xfrm>
            <a:off x="6118920" y="2160000"/>
            <a:ext cx="5761080" cy="448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683;p4_2"/>
          <p:cNvSpPr/>
          <p:nvPr/>
        </p:nvSpPr>
        <p:spPr>
          <a:xfrm>
            <a:off x="6450120" y="335520"/>
            <a:ext cx="524988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5000"/>
          </a:bodyPr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La consommation d’énergie :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En dessous de la moyenne bruxelloise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Forte variabilité de consommation pour des maisons plutôt similaires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br/>
            <a:endParaRPr b="0" lang="de-DE" sz="4800" spc="-1" strike="noStrike">
              <a:latin typeface="Arial"/>
            </a:endParaRPr>
          </a:p>
        </p:txBody>
      </p:sp>
      <p:pic>
        <p:nvPicPr>
          <p:cNvPr id="427" name="" descr=""/>
          <p:cNvPicPr/>
          <p:nvPr/>
        </p:nvPicPr>
        <p:blipFill>
          <a:blip r:embed="rId1"/>
          <a:stretch/>
        </p:blipFill>
        <p:spPr>
          <a:xfrm>
            <a:off x="180720" y="1440720"/>
            <a:ext cx="5759280" cy="3239280"/>
          </a:xfrm>
          <a:prstGeom prst="rect">
            <a:avLst/>
          </a:prstGeom>
          <a:ln w="0">
            <a:noFill/>
          </a:ln>
        </p:spPr>
      </p:pic>
      <p:pic>
        <p:nvPicPr>
          <p:cNvPr id="428" name="" descr=""/>
          <p:cNvPicPr/>
          <p:nvPr/>
        </p:nvPicPr>
        <p:blipFill>
          <a:blip r:embed="rId2"/>
          <a:stretch/>
        </p:blipFill>
        <p:spPr>
          <a:xfrm>
            <a:off x="6120360" y="2880360"/>
            <a:ext cx="5759640" cy="32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683;p4_3"/>
          <p:cNvSpPr/>
          <p:nvPr/>
        </p:nvSpPr>
        <p:spPr>
          <a:xfrm>
            <a:off x="6450120" y="335520"/>
            <a:ext cx="524988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10000"/>
          </a:bodyPr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L’état des enveloppes :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Travaux d’isolation des toits souvent déjà réalisés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br/>
            <a:endParaRPr b="0" lang="de-DE" sz="4800" spc="-1" strike="noStrike">
              <a:latin typeface="Arial"/>
            </a:endParaRPr>
          </a:p>
        </p:txBody>
      </p:sp>
      <p:pic>
        <p:nvPicPr>
          <p:cNvPr id="430" name="" descr=""/>
          <p:cNvPicPr/>
          <p:nvPr/>
        </p:nvPicPr>
        <p:blipFill>
          <a:blip r:embed="rId1"/>
          <a:stretch/>
        </p:blipFill>
        <p:spPr>
          <a:xfrm>
            <a:off x="1260000" y="1260000"/>
            <a:ext cx="9180000" cy="543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683;p4_4"/>
          <p:cNvSpPr/>
          <p:nvPr/>
        </p:nvSpPr>
        <p:spPr>
          <a:xfrm>
            <a:off x="6450120" y="335520"/>
            <a:ext cx="524988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9000"/>
          </a:bodyPr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L’état des enveloppes :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Problèmes d’humidité fréquents (1/3)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Fenêtres à double vitrage en bois ou PVC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br/>
            <a:endParaRPr b="0" lang="de-DE" sz="4800" spc="-1" strike="noStrike">
              <a:latin typeface="Arial"/>
            </a:endParaRPr>
          </a:p>
        </p:txBody>
      </p:sp>
      <p:pic>
        <p:nvPicPr>
          <p:cNvPr id="432" name="" descr=""/>
          <p:cNvPicPr/>
          <p:nvPr/>
        </p:nvPicPr>
        <p:blipFill>
          <a:blip r:embed="rId1"/>
          <a:stretch/>
        </p:blipFill>
        <p:spPr>
          <a:xfrm>
            <a:off x="359280" y="1505880"/>
            <a:ext cx="5760720" cy="4073760"/>
          </a:xfrm>
          <a:prstGeom prst="rect">
            <a:avLst/>
          </a:prstGeom>
          <a:ln w="0">
            <a:noFill/>
          </a:ln>
        </p:spPr>
      </p:pic>
      <p:pic>
        <p:nvPicPr>
          <p:cNvPr id="433" name="" descr=""/>
          <p:cNvPicPr/>
          <p:nvPr/>
        </p:nvPicPr>
        <p:blipFill>
          <a:blip r:embed="rId2"/>
          <a:stretch/>
        </p:blipFill>
        <p:spPr>
          <a:xfrm>
            <a:off x="6300360" y="2880000"/>
            <a:ext cx="5759640" cy="32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683;p4_5"/>
          <p:cNvSpPr/>
          <p:nvPr/>
        </p:nvSpPr>
        <p:spPr>
          <a:xfrm>
            <a:off x="6450120" y="335520"/>
            <a:ext cx="524988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19000"/>
          </a:bodyPr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Les éco-rénovations déjà réalisées :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br/>
            <a:endParaRPr b="0" lang="de-DE" sz="4800" spc="-1" strike="noStrike">
              <a:latin typeface="Arial"/>
            </a:endParaRPr>
          </a:p>
        </p:txBody>
      </p:sp>
      <p:pic>
        <p:nvPicPr>
          <p:cNvPr id="435" name="" descr=""/>
          <p:cNvPicPr/>
          <p:nvPr/>
        </p:nvPicPr>
        <p:blipFill>
          <a:blip r:embed="rId1"/>
          <a:stretch/>
        </p:blipFill>
        <p:spPr>
          <a:xfrm>
            <a:off x="2329560" y="1080000"/>
            <a:ext cx="7265520" cy="54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683;p4_6"/>
          <p:cNvSpPr/>
          <p:nvPr/>
        </p:nvSpPr>
        <p:spPr>
          <a:xfrm>
            <a:off x="6450120" y="335520"/>
            <a:ext cx="524988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5000"/>
          </a:bodyPr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L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p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r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o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j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t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d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v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o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i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i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 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p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o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u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r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l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r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é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o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v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t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i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o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é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r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g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é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t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i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q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u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: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L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g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r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d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m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j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o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r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i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t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é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o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u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h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i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t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r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é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o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v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r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l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f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ç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d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c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ô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t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é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r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u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,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l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t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é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r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l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(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l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m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i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o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3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f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ç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d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)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t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c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ô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t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é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j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r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d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i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(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o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l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o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d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m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d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é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d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s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l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’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n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q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u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ê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t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e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)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.</a:t>
            </a:r>
            <a:endParaRPr b="0" lang="de-DE" sz="40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br/>
            <a:endParaRPr b="0" lang="de-DE" sz="4000" spc="-1" strike="noStrike">
              <a:latin typeface="Arial"/>
            </a:endParaRPr>
          </a:p>
        </p:txBody>
      </p:sp>
      <p:pic>
        <p:nvPicPr>
          <p:cNvPr id="437" name="" descr=""/>
          <p:cNvPicPr/>
          <p:nvPr/>
        </p:nvPicPr>
        <p:blipFill>
          <a:blip r:embed="rId1"/>
          <a:stretch/>
        </p:blipFill>
        <p:spPr>
          <a:xfrm>
            <a:off x="1824840" y="1745280"/>
            <a:ext cx="7355160" cy="479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683;p4_9"/>
          <p:cNvSpPr/>
          <p:nvPr/>
        </p:nvSpPr>
        <p:spPr>
          <a:xfrm>
            <a:off x="6450120" y="335520"/>
            <a:ext cx="5249880" cy="200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7000"/>
          </a:bodyPr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1" lang="fr-BE" sz="4800" spc="-1" strike="noStrike">
                <a:solidFill>
                  <a:srgbClr val="000000"/>
                </a:solidFill>
                <a:latin typeface="Trebuchet MS"/>
                <a:ea typeface="Trebuchet MS"/>
              </a:rPr>
              <a:t>Les projets des voisins pour l’éco-rénovation</a:t>
            </a:r>
            <a:endParaRPr b="0" lang="de-DE" sz="48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Priorité No. 1 : Photovolta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ï</a:t>
            </a: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que (avec ou sans thermique)</a:t>
            </a:r>
            <a:endParaRPr b="0" lang="de-DE" sz="40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fr-BE" sz="4000" spc="-1" strike="noStrike">
                <a:solidFill>
                  <a:srgbClr val="000000"/>
                </a:solidFill>
                <a:latin typeface="Trebuchet MS"/>
                <a:ea typeface="Trebuchet MS"/>
              </a:rPr>
              <a:t>Priorité No. 2 : Récupération des eaux</a:t>
            </a:r>
            <a:endParaRPr b="0" lang="de-DE" sz="4000" spc="-1" strike="noStrike">
              <a:latin typeface="Arial"/>
            </a:endParaRPr>
          </a:p>
          <a:p>
            <a:pPr marL="685800" indent="-667440">
              <a:lnSpc>
                <a:spcPct val="120000"/>
              </a:lnSpc>
              <a:spcBef>
                <a:spcPts val="2001"/>
              </a:spcBef>
              <a:buClr>
                <a:srgbClr val="000000"/>
              </a:buClr>
              <a:buSzPct val="79000"/>
              <a:buFont typeface="Arial"/>
              <a:buChar char="•"/>
            </a:pPr>
            <a:br/>
            <a:endParaRPr b="0" lang="de-DE" sz="4000" spc="-1" strike="noStrike">
              <a:latin typeface="Arial"/>
            </a:endParaRPr>
          </a:p>
        </p:txBody>
      </p:sp>
      <p:pic>
        <p:nvPicPr>
          <p:cNvPr id="439" name="" descr=""/>
          <p:cNvPicPr/>
          <p:nvPr/>
        </p:nvPicPr>
        <p:blipFill>
          <a:blip r:embed="rId1"/>
          <a:stretch/>
        </p:blipFill>
        <p:spPr>
          <a:xfrm>
            <a:off x="2160000" y="1620000"/>
            <a:ext cx="6660000" cy="490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Application>LibreOffice/7.1.4.2$Linux_X86_64 LibreOffice_project/a529a4fab45b75fefc5b6226684193eb000654f6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2021-11-17T13:08:00Z</dcterms:created>
  <dc:creator>Hervé Bertrand</dc:creator>
  <dc:description/>
  <dc:language>de-DE</dc:language>
  <cp:lastModifiedBy>Eva </cp:lastModifiedBy>
  <dcterms:modified xsi:type="dcterms:W3CDTF">2022-03-24T18:50:27Z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10</vt:r8>
  </property>
  <property fmtid="{D5CDD505-2E9C-101B-9397-08002B2CF9AE}" pid="3" name="PresentationFormat">
    <vt:lpwstr>Grand écran</vt:lpwstr>
  </property>
  <property fmtid="{D5CDD505-2E9C-101B-9397-08002B2CF9AE}" pid="4" name="Slides">
    <vt:r8>12</vt:r8>
  </property>
</Properties>
</file>