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9.xml" ContentType="application/vnd.openxmlformats-officedocument.presentationml.tags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5" r:id="rId3"/>
    <p:sldMasterId id="2147483689" r:id="rId4"/>
    <p:sldMasterId id="2147483704" r:id="rId5"/>
    <p:sldMasterId id="2147483717" r:id="rId6"/>
  </p:sldMasterIdLst>
  <p:notesMasterIdLst>
    <p:notesMasterId r:id="rId50"/>
  </p:notesMasterIdLst>
  <p:sldIdLst>
    <p:sldId id="256" r:id="rId7"/>
    <p:sldId id="257" r:id="rId8"/>
    <p:sldId id="258" r:id="rId9"/>
    <p:sldId id="259" r:id="rId10"/>
    <p:sldId id="266" r:id="rId11"/>
    <p:sldId id="260" r:id="rId12"/>
    <p:sldId id="290" r:id="rId13"/>
    <p:sldId id="261" r:id="rId14"/>
    <p:sldId id="262" r:id="rId15"/>
    <p:sldId id="263" r:id="rId16"/>
    <p:sldId id="284" r:id="rId17"/>
    <p:sldId id="325" r:id="rId18"/>
    <p:sldId id="327" r:id="rId19"/>
    <p:sldId id="328" r:id="rId20"/>
    <p:sldId id="265" r:id="rId21"/>
    <p:sldId id="267" r:id="rId22"/>
    <p:sldId id="291" r:id="rId23"/>
    <p:sldId id="268" r:id="rId24"/>
    <p:sldId id="292" r:id="rId25"/>
    <p:sldId id="305" r:id="rId26"/>
    <p:sldId id="319" r:id="rId27"/>
    <p:sldId id="271" r:id="rId28"/>
    <p:sldId id="272" r:id="rId29"/>
    <p:sldId id="329" r:id="rId30"/>
    <p:sldId id="273" r:id="rId31"/>
    <p:sldId id="331" r:id="rId32"/>
    <p:sldId id="274" r:id="rId33"/>
    <p:sldId id="333" r:id="rId34"/>
    <p:sldId id="332" r:id="rId35"/>
    <p:sldId id="275" r:id="rId36"/>
    <p:sldId id="330" r:id="rId37"/>
    <p:sldId id="334" r:id="rId38"/>
    <p:sldId id="33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69" r:id="rId48"/>
    <p:sldId id="288" r:id="rId49"/>
  </p:sldIdLst>
  <p:sldSz cx="12192000" cy="6858000"/>
  <p:notesSz cx="7559675" cy="10691813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erriweather Sans" pitchFamily="2" charset="0"/>
      <p:regular r:id="rId55"/>
      <p:bold r:id="rId56"/>
      <p:italic r:id="rId57"/>
      <p:boldItalic r:id="rId58"/>
    </p:embeddedFont>
    <p:embeddedFont>
      <p:font typeface="Quattrocento Sans" panose="020B0604020202020204" charset="0"/>
      <p:regular r:id="rId59"/>
      <p:bold r:id="rId60"/>
      <p:italic r:id="rId61"/>
      <p:boldItalic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Segoe UI Light" panose="020B0502040204020203" pitchFamily="34" charset="0"/>
      <p:regular r:id="rId67"/>
      <p:italic r:id="rId68"/>
    </p:embeddedFont>
    <p:embeddedFont>
      <p:font typeface="Segoe UI Semibold" panose="020B0702040204020203" pitchFamily="34" charset="0"/>
      <p:bold r:id="rId69"/>
      <p:boldItalic r:id="rId70"/>
    </p:embeddedFont>
    <p:embeddedFont>
      <p:font typeface="Trebuchet MS" panose="020B0603020202020204" pitchFamily="34" charset="0"/>
      <p:regular r:id="rId71"/>
      <p:bold r:id="rId72"/>
      <p:italic r:id="rId73"/>
      <p:boldItalic r:id="rId74"/>
    </p:embeddedFont>
  </p:embeddedFontLst>
  <p:custDataLst>
    <p:tags r:id="rId7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B498E23-8170-4D0A-A8FA-8C90E39B6FC3}">
          <p14:sldIdLst>
            <p14:sldId id="256"/>
            <p14:sldId id="257"/>
            <p14:sldId id="258"/>
            <p14:sldId id="259"/>
            <p14:sldId id="266"/>
            <p14:sldId id="260"/>
            <p14:sldId id="290"/>
            <p14:sldId id="261"/>
            <p14:sldId id="262"/>
            <p14:sldId id="263"/>
            <p14:sldId id="284"/>
            <p14:sldId id="325"/>
            <p14:sldId id="327"/>
            <p14:sldId id="328"/>
            <p14:sldId id="265"/>
            <p14:sldId id="267"/>
            <p14:sldId id="291"/>
            <p14:sldId id="268"/>
            <p14:sldId id="292"/>
            <p14:sldId id="305"/>
            <p14:sldId id="319"/>
            <p14:sldId id="271"/>
            <p14:sldId id="272"/>
            <p14:sldId id="329"/>
            <p14:sldId id="273"/>
            <p14:sldId id="331"/>
            <p14:sldId id="274"/>
            <p14:sldId id="333"/>
            <p14:sldId id="332"/>
            <p14:sldId id="275"/>
            <p14:sldId id="330"/>
            <p14:sldId id="334"/>
            <p14:sldId id="335"/>
            <p14:sldId id="276"/>
          </p14:sldIdLst>
        </p14:section>
        <p14:section name="Backup" id="{DB9E2085-C153-4FFD-8766-E57870CCDF3B}">
          <p14:sldIdLst>
            <p14:sldId id="277"/>
            <p14:sldId id="278"/>
            <p14:sldId id="279"/>
            <p14:sldId id="280"/>
            <p14:sldId id="281"/>
            <p14:sldId id="282"/>
            <p14:sldId id="283"/>
            <p14:sldId id="269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VvxELatK5KUSVYTUFcoSgeI5k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customschemas.google.com/relationships/presentationmetadata" Target="metadata"/><Relationship Id="rId7" Type="http://schemas.openxmlformats.org/officeDocument/2006/relationships/slide" Target="slides/slide1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18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443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379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58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9325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50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18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05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8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664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9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9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656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30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09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72" name="Google Shape;7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114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2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4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5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6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8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9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5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179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41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13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044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+ Contenu + Img">
  <p:cSld name="1_Titre + Contenu + Img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/>
          <p:nvPr/>
        </p:nvSpPr>
        <p:spPr>
          <a:xfrm>
            <a:off x="5222400" y="72000"/>
            <a:ext cx="6969600" cy="6786000"/>
          </a:xfrm>
          <a:prstGeom prst="rect">
            <a:avLst/>
          </a:prstGeom>
          <a:solidFill>
            <a:srgbClr val="F6FA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Google Shape;108;p34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4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4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4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4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4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4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4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119" name="Google Shape;119;p34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9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61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6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63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6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64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6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6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6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6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6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+ Contenu + Img">
  <p:cSld name="1_Titre + Contenu + 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/>
          <p:nvPr/>
        </p:nvSpPr>
        <p:spPr>
          <a:xfrm>
            <a:off x="5222400" y="72000"/>
            <a:ext cx="6969600" cy="6786000"/>
          </a:xfrm>
          <a:prstGeom prst="rect">
            <a:avLst/>
          </a:prstGeom>
          <a:solidFill>
            <a:srgbClr val="F6FA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40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0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0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0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0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0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0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0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01" name="Google Shape;201;p40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203" name="Google Shape;203;p40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4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8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6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6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7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70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7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7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7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7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73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74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74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74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74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74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range section + title">
  <p:cSld name="1_Orange section + title">
    <p:bg>
      <p:bgPr>
        <a:solidFill>
          <a:srgbClr val="FAB928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288031"/>
            <a:ext cx="495150" cy="4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5" name="Google Shape;265;p38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267" name="Google Shape;267;p38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6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86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86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86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86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6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6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6"/>
          <p:cNvSpPr/>
          <p:nvPr/>
        </p:nvSpPr>
        <p:spPr>
          <a:xfrm rot="-5400000">
            <a:off x="-3397800" y="3393000"/>
            <a:ext cx="685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6"/>
          <p:cNvSpPr/>
          <p:nvPr/>
        </p:nvSpPr>
        <p:spPr>
          <a:xfrm rot="-5400000">
            <a:off x="8726999" y="3393000"/>
            <a:ext cx="68580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6"/>
          <p:cNvSpPr/>
          <p:nvPr/>
        </p:nvSpPr>
        <p:spPr>
          <a:xfrm>
            <a:off x="-4800" y="6784473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6"/>
          <p:cNvSpPr/>
          <p:nvPr/>
        </p:nvSpPr>
        <p:spPr>
          <a:xfrm>
            <a:off x="1737600" y="6784473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6"/>
          <p:cNvSpPr/>
          <p:nvPr/>
        </p:nvSpPr>
        <p:spPr>
          <a:xfrm>
            <a:off x="3480000" y="6786000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6"/>
          <p:cNvSpPr/>
          <p:nvPr/>
        </p:nvSpPr>
        <p:spPr>
          <a:xfrm>
            <a:off x="5222400" y="6786000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6"/>
          <p:cNvSpPr/>
          <p:nvPr/>
        </p:nvSpPr>
        <p:spPr>
          <a:xfrm rot="10800000">
            <a:off x="6964800" y="6786000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6"/>
          <p:cNvSpPr/>
          <p:nvPr/>
        </p:nvSpPr>
        <p:spPr>
          <a:xfrm rot="10800000">
            <a:off x="8707200" y="6786000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6"/>
          <p:cNvSpPr/>
          <p:nvPr/>
        </p:nvSpPr>
        <p:spPr>
          <a:xfrm rot="10800000">
            <a:off x="10449600" y="6786000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7632" y="116632"/>
            <a:ext cx="1700485" cy="17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86"/>
          <p:cNvSpPr txBox="1">
            <a:spLocks noGrp="1"/>
          </p:cNvSpPr>
          <p:nvPr>
            <p:ph type="ctrTitle"/>
          </p:nvPr>
        </p:nvSpPr>
        <p:spPr>
          <a:xfrm>
            <a:off x="866063" y="2068176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7" name="Google Shape;287;p86"/>
          <p:cNvSpPr txBox="1">
            <a:spLocks noGrp="1"/>
          </p:cNvSpPr>
          <p:nvPr>
            <p:ph type="subTitle" idx="1"/>
          </p:nvPr>
        </p:nvSpPr>
        <p:spPr>
          <a:xfrm>
            <a:off x="866063" y="3849595"/>
            <a:ext cx="10486149" cy="76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288" name="Google Shape;288;p86"/>
          <p:cNvCxnSpPr/>
          <p:nvPr/>
        </p:nvCxnSpPr>
        <p:spPr>
          <a:xfrm>
            <a:off x="839788" y="5157192"/>
            <a:ext cx="1051242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Matière">
  <p:cSld name="TableMatièr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7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7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7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7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7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7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7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7"/>
          <p:cNvSpPr txBox="1">
            <a:spLocks noGrp="1"/>
          </p:cNvSpPr>
          <p:nvPr>
            <p:ph type="title"/>
          </p:nvPr>
        </p:nvSpPr>
        <p:spPr>
          <a:xfrm>
            <a:off x="839786" y="1700808"/>
            <a:ext cx="100087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8" name="Google Shape;298;p87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pic>
        <p:nvPicPr>
          <p:cNvPr id="299" name="Google Shape;299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87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301" name="Google Shape;301;p87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2" name="Google Shape;302;p87"/>
          <p:cNvSpPr txBox="1">
            <a:spLocks noGrp="1"/>
          </p:cNvSpPr>
          <p:nvPr>
            <p:ph type="body" idx="1"/>
          </p:nvPr>
        </p:nvSpPr>
        <p:spPr>
          <a:xfrm>
            <a:off x="839785" y="3143232"/>
            <a:ext cx="10008742" cy="260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30"/>
              <a:buChar char="▶"/>
              <a:defRPr/>
            </a:lvl1pPr>
            <a:lvl2pPr marL="914400" lvl="1" indent="-30861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60"/>
              <a:buChar char="▶"/>
              <a:defRPr/>
            </a:lvl2pPr>
            <a:lvl3pPr marL="1371600" lvl="2" indent="-2857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Char char="▶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⁃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Matière">
  <p:cSld name="1_TableMatièr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8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88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8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8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88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88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8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8"/>
          <p:cNvSpPr txBox="1">
            <a:spLocks noGrp="1"/>
          </p:cNvSpPr>
          <p:nvPr>
            <p:ph type="body" idx="1"/>
          </p:nvPr>
        </p:nvSpPr>
        <p:spPr>
          <a:xfrm>
            <a:off x="839788" y="3140968"/>
            <a:ext cx="10008739" cy="237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12" name="Google Shape;312;p88"/>
          <p:cNvSpPr txBox="1">
            <a:spLocks noGrp="1"/>
          </p:cNvSpPr>
          <p:nvPr>
            <p:ph type="title"/>
          </p:nvPr>
        </p:nvSpPr>
        <p:spPr>
          <a:xfrm>
            <a:off x="839786" y="1700808"/>
            <a:ext cx="100087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88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pic>
        <p:nvPicPr>
          <p:cNvPr id="314" name="Google Shape;314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88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316" name="Google Shape;316;p88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+image">
  <p:cSld name="Titre+imag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9"/>
          <p:cNvSpPr>
            <a:spLocks noGrp="1"/>
          </p:cNvSpPr>
          <p:nvPr>
            <p:ph type="pic" idx="2"/>
          </p:nvPr>
        </p:nvSpPr>
        <p:spPr>
          <a:xfrm>
            <a:off x="5222400" y="72000"/>
            <a:ext cx="6980713" cy="6784413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89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9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9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89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89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9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89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89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27" name="Google Shape;327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89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329" name="Google Shape;329;p89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330" name="Google Shape;330;p89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+ Contenu + Img">
  <p:cSld name="1_Titre + Contenu + Img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0"/>
          <p:cNvSpPr/>
          <p:nvPr/>
        </p:nvSpPr>
        <p:spPr>
          <a:xfrm>
            <a:off x="5222400" y="72000"/>
            <a:ext cx="6969600" cy="6786000"/>
          </a:xfrm>
          <a:prstGeom prst="rect">
            <a:avLst/>
          </a:prstGeom>
          <a:solidFill>
            <a:srgbClr val="F6FA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3" name="Google Shape;333;p90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0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0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0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0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0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0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90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342" name="Google Shape;342;p90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3" name="Google Shape;343;p9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344" name="Google Shape;344;p90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">
  <p:cSld name="1_Titr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1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1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1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1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1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1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1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91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355" name="Google Shape;355;p91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56" name="Google Shape;356;p91"/>
          <p:cNvSpPr txBox="1">
            <a:spLocks noGrp="1"/>
          </p:cNvSpPr>
          <p:nvPr>
            <p:ph type="title"/>
          </p:nvPr>
        </p:nvSpPr>
        <p:spPr>
          <a:xfrm>
            <a:off x="839791" y="1556792"/>
            <a:ext cx="10512422" cy="6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2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357" name="Google Shape;357;p91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2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2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2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2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2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2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2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2"/>
          <p:cNvSpPr/>
          <p:nvPr/>
        </p:nvSpPr>
        <p:spPr>
          <a:xfrm rot="-5400000">
            <a:off x="-3397800" y="3393000"/>
            <a:ext cx="685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2"/>
          <p:cNvSpPr/>
          <p:nvPr/>
        </p:nvSpPr>
        <p:spPr>
          <a:xfrm rot="-5400000">
            <a:off x="8726999" y="3393000"/>
            <a:ext cx="68580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2"/>
          <p:cNvSpPr/>
          <p:nvPr/>
        </p:nvSpPr>
        <p:spPr>
          <a:xfrm>
            <a:off x="-4800" y="6784473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2"/>
          <p:cNvSpPr/>
          <p:nvPr/>
        </p:nvSpPr>
        <p:spPr>
          <a:xfrm>
            <a:off x="1737600" y="6784473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2"/>
          <p:cNvSpPr/>
          <p:nvPr/>
        </p:nvSpPr>
        <p:spPr>
          <a:xfrm>
            <a:off x="3480000" y="6786000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2"/>
          <p:cNvSpPr/>
          <p:nvPr/>
        </p:nvSpPr>
        <p:spPr>
          <a:xfrm>
            <a:off x="5222400" y="6786000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2"/>
          <p:cNvSpPr/>
          <p:nvPr/>
        </p:nvSpPr>
        <p:spPr>
          <a:xfrm rot="10800000">
            <a:off x="6964800" y="6786000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2"/>
          <p:cNvSpPr/>
          <p:nvPr/>
        </p:nvSpPr>
        <p:spPr>
          <a:xfrm rot="10800000">
            <a:off x="8707200" y="6786000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2"/>
          <p:cNvSpPr/>
          <p:nvPr/>
        </p:nvSpPr>
        <p:spPr>
          <a:xfrm rot="10800000">
            <a:off x="10449600" y="6786000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2"/>
          <p:cNvSpPr txBox="1">
            <a:spLocks noGrp="1"/>
          </p:cNvSpPr>
          <p:nvPr>
            <p:ph type="ctrTitle"/>
          </p:nvPr>
        </p:nvSpPr>
        <p:spPr>
          <a:xfrm>
            <a:off x="866063" y="2068176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376" name="Google Shape;376;p92"/>
          <p:cNvCxnSpPr/>
          <p:nvPr/>
        </p:nvCxnSpPr>
        <p:spPr>
          <a:xfrm>
            <a:off x="839788" y="5157192"/>
            <a:ext cx="1051242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7" name="Google Shape;377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8066" y="821572"/>
            <a:ext cx="1111067" cy="111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calaire1">
  <p:cSld name="1_Intercalaire1">
    <p:bg>
      <p:bgPr>
        <a:solidFill>
          <a:schemeClr val="dk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3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3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3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3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3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3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3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3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7" name="Google Shape;387;p93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388" name="Google Shape;388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93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390" name="Google Shape;390;p93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391" name="Google Shape;391;p93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ight green section + title">
  <p:cSld name="1_Light green section + title">
    <p:bg>
      <p:bgPr>
        <a:solidFill>
          <a:srgbClr val="3CB446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4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4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4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4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4"/>
          <p:cNvSpPr/>
          <p:nvPr/>
        </p:nvSpPr>
        <p:spPr>
          <a:xfrm>
            <a:off x="6964800" y="1527"/>
            <a:ext cx="17424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4"/>
          <p:cNvSpPr/>
          <p:nvPr/>
        </p:nvSpPr>
        <p:spPr>
          <a:xfrm>
            <a:off x="87072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4"/>
          <p:cNvSpPr/>
          <p:nvPr/>
        </p:nvSpPr>
        <p:spPr>
          <a:xfrm>
            <a:off x="104496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288031"/>
            <a:ext cx="495150" cy="4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94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2" name="Google Shape;402;p94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03" name="Google Shape;403;p94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404" name="Google Shape;404;p94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405" name="Google Shape;405;p94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Green section + title">
  <p:cSld name="2_Green section + title">
    <p:bg>
      <p:bgPr>
        <a:solidFill>
          <a:srgbClr val="23914B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95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95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95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95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95"/>
          <p:cNvSpPr/>
          <p:nvPr/>
        </p:nvSpPr>
        <p:spPr>
          <a:xfrm>
            <a:off x="6964800" y="1527"/>
            <a:ext cx="17424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95"/>
          <p:cNvSpPr/>
          <p:nvPr/>
        </p:nvSpPr>
        <p:spPr>
          <a:xfrm>
            <a:off x="87072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95"/>
          <p:cNvSpPr/>
          <p:nvPr/>
        </p:nvSpPr>
        <p:spPr>
          <a:xfrm>
            <a:off x="104496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288031"/>
            <a:ext cx="495150" cy="4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95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6" name="Google Shape;416;p95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17" name="Google Shape;417;p95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418" name="Google Shape;418;p95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419" name="Google Shape;419;p95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een section + title">
  <p:cSld name="1_Green section +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6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96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96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96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96"/>
          <p:cNvSpPr/>
          <p:nvPr/>
        </p:nvSpPr>
        <p:spPr>
          <a:xfrm>
            <a:off x="6964800" y="1527"/>
            <a:ext cx="17424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96"/>
          <p:cNvSpPr/>
          <p:nvPr/>
        </p:nvSpPr>
        <p:spPr>
          <a:xfrm>
            <a:off x="87072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96"/>
          <p:cNvSpPr/>
          <p:nvPr/>
        </p:nvSpPr>
        <p:spPr>
          <a:xfrm>
            <a:off x="104496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00" y="288031"/>
            <a:ext cx="495150" cy="4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96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rebuchet MS"/>
              <a:buNone/>
              <a:defRPr sz="6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0" name="Google Shape;430;p96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31" name="Google Shape;431;p96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432" name="Google Shape;432;p96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433" name="Google Shape;433;p96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+Contenu">
  <p:cSld name="Titre+Contenu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7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97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97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97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97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97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97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97"/>
          <p:cNvSpPr txBox="1">
            <a:spLocks noGrp="1"/>
          </p:cNvSpPr>
          <p:nvPr>
            <p:ph type="body" idx="1"/>
          </p:nvPr>
        </p:nvSpPr>
        <p:spPr>
          <a:xfrm>
            <a:off x="839790" y="2440273"/>
            <a:ext cx="5015152" cy="2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3875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443" name="Google Shape;44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97"/>
          <p:cNvSpPr txBox="1">
            <a:spLocks noGrp="1"/>
          </p:cNvSpPr>
          <p:nvPr>
            <p:ph type="body" idx="2"/>
          </p:nvPr>
        </p:nvSpPr>
        <p:spPr>
          <a:xfrm>
            <a:off x="6350574" y="2440273"/>
            <a:ext cx="5015152" cy="2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3875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45" name="Google Shape;445;p97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446" name="Google Shape;446;p97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47" name="Google Shape;447;p97"/>
          <p:cNvSpPr txBox="1">
            <a:spLocks noGrp="1"/>
          </p:cNvSpPr>
          <p:nvPr>
            <p:ph type="title"/>
          </p:nvPr>
        </p:nvSpPr>
        <p:spPr>
          <a:xfrm>
            <a:off x="839791" y="1556792"/>
            <a:ext cx="10512422" cy="6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2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448" name="Google Shape;448;p97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+ Contenu + Img">
  <p:cSld name="Titre + Contenu + Img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8"/>
          <p:cNvSpPr>
            <a:spLocks noGrp="1"/>
          </p:cNvSpPr>
          <p:nvPr>
            <p:ph type="pic" idx="2"/>
          </p:nvPr>
        </p:nvSpPr>
        <p:spPr>
          <a:xfrm>
            <a:off x="6964363" y="72000"/>
            <a:ext cx="5238750" cy="6784413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98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98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98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98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98"/>
          <p:cNvSpPr/>
          <p:nvPr/>
        </p:nvSpPr>
        <p:spPr>
          <a:xfrm rot="10800000">
            <a:off x="69648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98"/>
          <p:cNvSpPr/>
          <p:nvPr/>
        </p:nvSpPr>
        <p:spPr>
          <a:xfrm rot="10800000">
            <a:off x="87072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98"/>
          <p:cNvSpPr/>
          <p:nvPr/>
        </p:nvSpPr>
        <p:spPr>
          <a:xfrm rot="10800000">
            <a:off x="10449600" y="1527"/>
            <a:ext cx="1742400" cy="7200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98"/>
          <p:cNvSpPr txBox="1">
            <a:spLocks noGrp="1"/>
          </p:cNvSpPr>
          <p:nvPr>
            <p:ph type="body" idx="1"/>
          </p:nvPr>
        </p:nvSpPr>
        <p:spPr>
          <a:xfrm>
            <a:off x="839790" y="2440273"/>
            <a:ext cx="5015152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3875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59" name="Google Shape;459;p98"/>
          <p:cNvSpPr txBox="1">
            <a:spLocks noGrp="1"/>
          </p:cNvSpPr>
          <p:nvPr>
            <p:ph type="title"/>
          </p:nvPr>
        </p:nvSpPr>
        <p:spPr>
          <a:xfrm>
            <a:off x="839791" y="1556792"/>
            <a:ext cx="5015152" cy="6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2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60" name="Google Shape;46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33" y="821572"/>
            <a:ext cx="513678" cy="5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98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462" name="Google Shape;462;p98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463" name="Google Shape;463;p98"/>
          <p:cNvCxnSpPr/>
          <p:nvPr/>
        </p:nvCxnSpPr>
        <p:spPr>
          <a:xfrm>
            <a:off x="839791" y="6021388"/>
            <a:ext cx="71970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7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7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7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7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9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8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8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8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8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8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81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8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8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" name="Google Shape;521;p8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83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8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8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8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84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8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8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8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p8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8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8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09950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Modifiez les styles du texte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D73AFFA-A6F2-4B06-B935-9E8D85E79903}" type="datetime1">
              <a:rPr lang="fr-FR" noProof="0" smtClean="0"/>
              <a:t>01/03/2022</a:t>
            </a:fld>
            <a:endParaRPr lang="fr-FR" noProof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 rtl="0"/>
              <a:t>‹#›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11482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Modifiez les styles du texte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Deuxième niveau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Troisième niveau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Quatrième niveau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8110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7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vmlDrawing" Target="../drawings/vmlDrawing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9.xml"/><Relationship Id="rId16" Type="http://schemas.openxmlformats.org/officeDocument/2006/relationships/vmlDrawing" Target="../drawings/vmlDrawing4.v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3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vmlDrawing" Target="../drawings/vmlDrawing5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6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ags" Target="../tags/tag7.xml"/><Relationship Id="rId5" Type="http://schemas.openxmlformats.org/officeDocument/2006/relationships/vmlDrawing" Target="../drawings/vmlDrawing6.v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77A04CA-BF5A-4F86-97E6-6325510F86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439618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16" imgW="271" imgH="270" progId="TCLayout.ActiveDocument.1">
                  <p:embed/>
                </p:oleObj>
              </mc:Choice>
              <mc:Fallback>
                <p:oleObj name="think-cell Slide" r:id="rId16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30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rgbClr val="F0323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0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0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0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0"/>
          <p:cNvSpPr/>
          <p:nvPr/>
        </p:nvSpPr>
        <p:spPr>
          <a:xfrm>
            <a:off x="6964920" y="1440"/>
            <a:ext cx="1741680" cy="71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0"/>
          <p:cNvSpPr/>
          <p:nvPr/>
        </p:nvSpPr>
        <p:spPr>
          <a:xfrm>
            <a:off x="870732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0"/>
          <p:cNvSpPr/>
          <p:nvPr/>
        </p:nvSpPr>
        <p:spPr>
          <a:xfrm>
            <a:off x="1044972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0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0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0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0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0"/>
          <p:cNvSpPr/>
          <p:nvPr/>
        </p:nvSpPr>
        <p:spPr>
          <a:xfrm rot="10800000">
            <a:off x="696564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0"/>
          <p:cNvSpPr/>
          <p:nvPr/>
        </p:nvSpPr>
        <p:spPr>
          <a:xfrm rot="10800000">
            <a:off x="870804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0"/>
          <p:cNvSpPr/>
          <p:nvPr/>
        </p:nvSpPr>
        <p:spPr>
          <a:xfrm rot="10800000">
            <a:off x="10450440" y="144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0"/>
          <p:cNvSpPr/>
          <p:nvPr/>
        </p:nvSpPr>
        <p:spPr>
          <a:xfrm rot="-5400000">
            <a:off x="-3396960" y="3393720"/>
            <a:ext cx="68572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0"/>
          <p:cNvSpPr/>
          <p:nvPr/>
        </p:nvSpPr>
        <p:spPr>
          <a:xfrm rot="-5400000">
            <a:off x="8727120" y="3393720"/>
            <a:ext cx="68572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0"/>
          <p:cNvSpPr/>
          <p:nvPr/>
        </p:nvSpPr>
        <p:spPr>
          <a:xfrm>
            <a:off x="-4680" y="678456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0"/>
          <p:cNvSpPr/>
          <p:nvPr/>
        </p:nvSpPr>
        <p:spPr>
          <a:xfrm>
            <a:off x="1737720" y="678456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0"/>
          <p:cNvSpPr/>
          <p:nvPr/>
        </p:nvSpPr>
        <p:spPr>
          <a:xfrm>
            <a:off x="3480120" y="678600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0"/>
          <p:cNvSpPr/>
          <p:nvPr/>
        </p:nvSpPr>
        <p:spPr>
          <a:xfrm>
            <a:off x="5222520" y="678600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0"/>
          <p:cNvSpPr/>
          <p:nvPr/>
        </p:nvSpPr>
        <p:spPr>
          <a:xfrm rot="10800000">
            <a:off x="6965640" y="678672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0"/>
          <p:cNvSpPr/>
          <p:nvPr/>
        </p:nvSpPr>
        <p:spPr>
          <a:xfrm rot="10800000">
            <a:off x="8708040" y="678672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0"/>
          <p:cNvSpPr/>
          <p:nvPr/>
        </p:nvSpPr>
        <p:spPr>
          <a:xfrm rot="10800000">
            <a:off x="10450440" y="678672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7600" y="116640"/>
            <a:ext cx="1699920" cy="17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0"/>
          <p:cNvSpPr/>
          <p:nvPr/>
        </p:nvSpPr>
        <p:spPr>
          <a:xfrm>
            <a:off x="839880" y="5157360"/>
            <a:ext cx="10511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 cap="flat" cmpd="sng">
            <a:solidFill>
              <a:srgbClr val="0900B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DDDC835-AA8B-4E81-8BAC-2845AE5D15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76462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17" imgW="271" imgH="270" progId="TCLayout.ActiveDocument.1">
                  <p:embed/>
                </p:oleObj>
              </mc:Choice>
              <mc:Fallback>
                <p:oleObj name="think-cell Slide" r:id="rId17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Google Shape;86;p32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rgbClr val="F0323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2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2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2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2"/>
          <p:cNvSpPr/>
          <p:nvPr/>
        </p:nvSpPr>
        <p:spPr>
          <a:xfrm>
            <a:off x="6964920" y="1440"/>
            <a:ext cx="1741680" cy="71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870732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1044972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222520" y="72000"/>
            <a:ext cx="6968880" cy="6785280"/>
          </a:xfrm>
          <a:prstGeom prst="rect">
            <a:avLst/>
          </a:prstGeom>
          <a:solidFill>
            <a:srgbClr val="F6FAF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10800000">
            <a:off x="696564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10800000">
            <a:off x="870804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10800000">
            <a:off x="10450440" y="144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10360" y="821520"/>
            <a:ext cx="513000" cy="5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2"/>
          <p:cNvSpPr/>
          <p:nvPr/>
        </p:nvSpPr>
        <p:spPr>
          <a:xfrm>
            <a:off x="839880" y="6021360"/>
            <a:ext cx="71892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rgbClr val="0900B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7129B12-A6B1-4A34-9B9F-9DECC3C31A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83512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16" imgW="271" imgH="270" progId="TCLayout.ActiveDocument.1">
                  <p:embed/>
                </p:oleObj>
              </mc:Choice>
              <mc:Fallback>
                <p:oleObj name="think-cell Slide" r:id="rId16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" name="Google Shape;168;p35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rgbClr val="F0323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5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6964920" y="1440"/>
            <a:ext cx="1741680" cy="71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5"/>
          <p:cNvSpPr/>
          <p:nvPr/>
        </p:nvSpPr>
        <p:spPr>
          <a:xfrm>
            <a:off x="870732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1044972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5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5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5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5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5"/>
          <p:cNvSpPr/>
          <p:nvPr/>
        </p:nvSpPr>
        <p:spPr>
          <a:xfrm rot="10800000">
            <a:off x="696564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5"/>
          <p:cNvSpPr/>
          <p:nvPr/>
        </p:nvSpPr>
        <p:spPr>
          <a:xfrm rot="10800000">
            <a:off x="870804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5"/>
          <p:cNvSpPr/>
          <p:nvPr/>
        </p:nvSpPr>
        <p:spPr>
          <a:xfrm rot="10800000">
            <a:off x="10450440" y="144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10360" y="821520"/>
            <a:ext cx="513000" cy="5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5"/>
          <p:cNvSpPr/>
          <p:nvPr/>
        </p:nvSpPr>
        <p:spPr>
          <a:xfrm>
            <a:off x="839880" y="6021360"/>
            <a:ext cx="71892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rgbClr val="0900B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6407CC2-7F11-4E5E-9A0E-6577ACB760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643542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Slide" r:id="rId18" imgW="271" imgH="270" progId="TCLayout.ActiveDocument.1">
                  <p:embed/>
                </p:oleObj>
              </mc:Choice>
              <mc:Fallback>
                <p:oleObj name="think-cell Slide" r:id="rId18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2041200" y="968400"/>
            <a:ext cx="79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None/>
              <a:defRPr sz="3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2041200" y="2354400"/>
            <a:ext cx="7992000" cy="307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49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914B"/>
              </a:buClr>
              <a:buSzPts val="1360"/>
              <a:buFont typeface="Merriweather Sans"/>
              <a:buChar char="▶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97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B446"/>
              </a:buClr>
              <a:buSzPts val="1120"/>
              <a:buFont typeface="Merriweather Sans"/>
              <a:buChar char="▶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7C83C"/>
              </a:buClr>
              <a:buSzPts val="800"/>
              <a:buFont typeface="Merriweather Sans"/>
              <a:buChar char="▶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⁃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-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dt" idx="10"/>
          </p:nvPr>
        </p:nvSpPr>
        <p:spPr>
          <a:xfrm>
            <a:off x="838200" y="63263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11353800" y="6326370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‹#›</a:t>
            </a:fld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ftr" idx="11"/>
          </p:nvPr>
        </p:nvSpPr>
        <p:spPr>
          <a:xfrm>
            <a:off x="4356862" y="6326370"/>
            <a:ext cx="7218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7"/>
          <p:cNvSpPr/>
          <p:nvPr/>
        </p:nvSpPr>
        <p:spPr>
          <a:xfrm>
            <a:off x="-4800" y="0"/>
            <a:ext cx="17424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7"/>
          <p:cNvSpPr/>
          <p:nvPr/>
        </p:nvSpPr>
        <p:spPr>
          <a:xfrm>
            <a:off x="1737600" y="0"/>
            <a:ext cx="17424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7"/>
          <p:cNvSpPr/>
          <p:nvPr/>
        </p:nvSpPr>
        <p:spPr>
          <a:xfrm>
            <a:off x="3480000" y="1527"/>
            <a:ext cx="17424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7"/>
          <p:cNvSpPr/>
          <p:nvPr/>
        </p:nvSpPr>
        <p:spPr>
          <a:xfrm>
            <a:off x="5222400" y="1527"/>
            <a:ext cx="1742400" cy="720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7"/>
          <p:cNvSpPr/>
          <p:nvPr/>
        </p:nvSpPr>
        <p:spPr>
          <a:xfrm>
            <a:off x="6964800" y="1527"/>
            <a:ext cx="17424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8707200" y="1527"/>
            <a:ext cx="17424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10449600" y="1527"/>
            <a:ext cx="17424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B9F4738-BDA7-4A08-8096-8F768EDE92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9538647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think-cell Slide" r:id="rId16" imgW="271" imgH="270" progId="TCLayout.ActiveDocument.1">
                  <p:embed/>
                </p:oleObj>
              </mc:Choice>
              <mc:Fallback>
                <p:oleObj name="think-cell Slide" r:id="rId16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" name="Google Shape;465;p42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rgbClr val="F0323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2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2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2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2"/>
          <p:cNvSpPr/>
          <p:nvPr/>
        </p:nvSpPr>
        <p:spPr>
          <a:xfrm>
            <a:off x="6964920" y="1440"/>
            <a:ext cx="1741680" cy="71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2"/>
          <p:cNvSpPr/>
          <p:nvPr/>
        </p:nvSpPr>
        <p:spPr>
          <a:xfrm>
            <a:off x="870732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2"/>
          <p:cNvSpPr/>
          <p:nvPr/>
        </p:nvSpPr>
        <p:spPr>
          <a:xfrm>
            <a:off x="1044972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2"/>
          <p:cNvSpPr/>
          <p:nvPr/>
        </p:nvSpPr>
        <p:spPr>
          <a:xfrm>
            <a:off x="-4680" y="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2"/>
          <p:cNvSpPr/>
          <p:nvPr/>
        </p:nvSpPr>
        <p:spPr>
          <a:xfrm>
            <a:off x="1737720" y="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2"/>
          <p:cNvSpPr/>
          <p:nvPr/>
        </p:nvSpPr>
        <p:spPr>
          <a:xfrm>
            <a:off x="3480120" y="144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2"/>
          <p:cNvSpPr/>
          <p:nvPr/>
        </p:nvSpPr>
        <p:spPr>
          <a:xfrm>
            <a:off x="5222520" y="144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2"/>
          <p:cNvSpPr/>
          <p:nvPr/>
        </p:nvSpPr>
        <p:spPr>
          <a:xfrm rot="10800000">
            <a:off x="6965640" y="144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2"/>
          <p:cNvSpPr/>
          <p:nvPr/>
        </p:nvSpPr>
        <p:spPr>
          <a:xfrm rot="10800000">
            <a:off x="8708040" y="144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2"/>
          <p:cNvSpPr/>
          <p:nvPr/>
        </p:nvSpPr>
        <p:spPr>
          <a:xfrm rot="10800000">
            <a:off x="10450440" y="144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2"/>
          <p:cNvSpPr/>
          <p:nvPr/>
        </p:nvSpPr>
        <p:spPr>
          <a:xfrm rot="-5400000">
            <a:off x="-3396960" y="3393720"/>
            <a:ext cx="68572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2"/>
          <p:cNvSpPr/>
          <p:nvPr/>
        </p:nvSpPr>
        <p:spPr>
          <a:xfrm rot="-5400000">
            <a:off x="8727120" y="3393720"/>
            <a:ext cx="68572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2"/>
          <p:cNvSpPr/>
          <p:nvPr/>
        </p:nvSpPr>
        <p:spPr>
          <a:xfrm>
            <a:off x="-4680" y="6784560"/>
            <a:ext cx="1741680" cy="71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2"/>
          <p:cNvSpPr/>
          <p:nvPr/>
        </p:nvSpPr>
        <p:spPr>
          <a:xfrm>
            <a:off x="1737720" y="6784560"/>
            <a:ext cx="1741680" cy="71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2"/>
          <p:cNvSpPr/>
          <p:nvPr/>
        </p:nvSpPr>
        <p:spPr>
          <a:xfrm>
            <a:off x="3480120" y="6786000"/>
            <a:ext cx="1741680" cy="71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2"/>
          <p:cNvSpPr/>
          <p:nvPr/>
        </p:nvSpPr>
        <p:spPr>
          <a:xfrm>
            <a:off x="5222520" y="6786000"/>
            <a:ext cx="1741680" cy="7128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2"/>
          <p:cNvSpPr/>
          <p:nvPr/>
        </p:nvSpPr>
        <p:spPr>
          <a:xfrm rot="10800000">
            <a:off x="6965640" y="6786720"/>
            <a:ext cx="1741680" cy="71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2"/>
          <p:cNvSpPr/>
          <p:nvPr/>
        </p:nvSpPr>
        <p:spPr>
          <a:xfrm rot="10800000">
            <a:off x="8708040" y="6786720"/>
            <a:ext cx="1741680" cy="712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2"/>
          <p:cNvSpPr/>
          <p:nvPr/>
        </p:nvSpPr>
        <p:spPr>
          <a:xfrm rot="10800000">
            <a:off x="10450440" y="6786720"/>
            <a:ext cx="1741680" cy="71280"/>
          </a:xfrm>
          <a:prstGeom prst="rect">
            <a:avLst/>
          </a:prstGeom>
          <a:solidFill>
            <a:srgbClr val="23914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2"/>
          <p:cNvSpPr/>
          <p:nvPr/>
        </p:nvSpPr>
        <p:spPr>
          <a:xfrm>
            <a:off x="839880" y="5157360"/>
            <a:ext cx="10511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 cap="flat" cmpd="sng">
            <a:solidFill>
              <a:srgbClr val="0900B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38240" y="821520"/>
            <a:ext cx="1110240" cy="111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1" name="Google Shape;491;p4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751D6245-A491-40FE-8362-A12D4B0A95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23415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7" imgW="425" imgH="426" progId="TCLayout.ActiveDocument.1">
                  <p:embed/>
                </p:oleObj>
              </mc:Choice>
              <mc:Fallback>
                <p:oleObj name="think-cell Slide" r:id="rId7" imgW="425" imgH="42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751D6245-A491-40FE-8362-A12D4B0A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fr-FR" sz="1800" noProof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1B589D6-0A3B-49A2-A2F1-A1288C62EC4C}" type="datetime1">
              <a:rPr lang="fr-FR" noProof="0" smtClean="0"/>
              <a:t>01/03/2022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fr-FR" noProof="0" smtClean="0"/>
              <a:pPr rtl="0"/>
              <a:t>‹#›</a:t>
            </a:fld>
            <a:endParaRPr lang="fr-FR" noProof="0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0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8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renov-roue-rad.brussels/le-projet-renolab/mobilisation-et-communication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renov.roue.rad@gmail.com" TargetMode="External"/><Relationship Id="rId4" Type="http://schemas.openxmlformats.org/officeDocument/2006/relationships/hyperlink" Target="http://www.renov-roue-rad.brussel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nov-roue-rad.brussel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E5388F4-FCA3-423B-86D8-9EA1916DB53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248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think-cell Slide" r:id="rId5" imgW="271" imgH="270" progId="TCLayout.ActiveDocument.1">
                  <p:embed/>
                </p:oleObj>
              </mc:Choice>
              <mc:Fallback>
                <p:oleObj name="think-cell Slide" r:id="rId5" imgW="271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4" name="Google Shape;544;p1"/>
          <p:cNvSpPr/>
          <p:nvPr/>
        </p:nvSpPr>
        <p:spPr>
          <a:xfrm>
            <a:off x="819025" y="2493000"/>
            <a:ext cx="10485360" cy="121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8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Rénovation collective</a:t>
            </a:r>
            <a:endParaRPr sz="8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"/>
          <p:cNvSpPr/>
          <p:nvPr/>
        </p:nvSpPr>
        <p:spPr>
          <a:xfrm>
            <a:off x="866160" y="3550362"/>
            <a:ext cx="1048536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228600" marR="0" lvl="0" indent="-227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59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Initiative citoyenne pilote dans le quartier La Roue - Anderlecht</a:t>
            </a:r>
            <a:endParaRPr sz="259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01909" y="90250"/>
            <a:ext cx="2373840" cy="127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75749" y="119892"/>
            <a:ext cx="1703160" cy="10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"/>
          <p:cNvSpPr txBox="1"/>
          <p:nvPr/>
        </p:nvSpPr>
        <p:spPr>
          <a:xfrm>
            <a:off x="866160" y="4054869"/>
            <a:ext cx="11325840" cy="63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840" marR="0" lvl="0" indent="-2854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B596"/>
              </a:buClr>
              <a:buSzPts val="1600"/>
              <a:buFont typeface="Arial"/>
              <a:buChar char="•"/>
            </a:pPr>
            <a:r>
              <a:rPr lang="fr-BE" sz="16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déclencher une dynamique de rénovation énergétique permettant d’atteindre le rythme requis par la transition climat 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600"/>
              <a:buFont typeface="Arial"/>
              <a:buChar char="•"/>
            </a:pPr>
            <a:r>
              <a:rPr lang="fr-BE" sz="16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offrant de multiples bénéfices économiques, environnementaux et sociaux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01BD3-8659-4693-9DE8-912C1A55A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509" y="5370924"/>
            <a:ext cx="829119" cy="833712"/>
          </a:xfrm>
          <a:prstGeom prst="rect">
            <a:avLst/>
          </a:prstGeom>
        </p:spPr>
      </p:pic>
      <p:pic>
        <p:nvPicPr>
          <p:cNvPr id="1028" name="Picture 4" descr="KS architectes">
            <a:extLst>
              <a:ext uri="{FF2B5EF4-FFF2-40B4-BE49-F238E27FC236}">
                <a16:creationId xmlns:a16="http://schemas.microsoft.com/office/drawing/2014/main" id="{81FD8991-31E4-4AAD-BE9C-FE5D08013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89" y="5237121"/>
            <a:ext cx="1059541" cy="10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bitat et Participation – ASBL">
            <a:extLst>
              <a:ext uri="{FF2B5EF4-FFF2-40B4-BE49-F238E27FC236}">
                <a16:creationId xmlns:a16="http://schemas.microsoft.com/office/drawing/2014/main" id="{66C4A601-1C82-459B-8573-C13C0C96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53" y="5879341"/>
            <a:ext cx="1418212" cy="8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ouae architecture &amp;amp; énergies - Home | Facebook">
            <a:extLst>
              <a:ext uri="{FF2B5EF4-FFF2-40B4-BE49-F238E27FC236}">
                <a16:creationId xmlns:a16="http://schemas.microsoft.com/office/drawing/2014/main" id="{AB1DAB20-56B3-42ED-A86F-B03ABB8A9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3" b="30137"/>
          <a:stretch/>
        </p:blipFill>
        <p:spPr bwMode="auto">
          <a:xfrm>
            <a:off x="3225842" y="5775214"/>
            <a:ext cx="2143125" cy="9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banque Triodos réduit à 0% le taux d&amp;#39;intérêt sur son compte d&amp;#39;épargne -  Guide-Epargne.be">
            <a:extLst>
              <a:ext uri="{FF2B5EF4-FFF2-40B4-BE49-F238E27FC236}">
                <a16:creationId xmlns:a16="http://schemas.microsoft.com/office/drawing/2014/main" id="{B9CBC055-A36E-4BA9-A415-59663E95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63" y="5187274"/>
            <a:ext cx="1626240" cy="10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D70C0-F185-47EF-9092-374A06012C86}"/>
              </a:ext>
            </a:extLst>
          </p:cNvPr>
          <p:cNvSpPr txBox="1"/>
          <p:nvPr/>
        </p:nvSpPr>
        <p:spPr>
          <a:xfrm>
            <a:off x="5621441" y="6237325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</a:rPr>
              <a:t>Résolia</a:t>
            </a:r>
          </a:p>
        </p:txBody>
      </p:sp>
      <p:pic>
        <p:nvPicPr>
          <p:cNvPr id="1034" name="Picture 10" descr="Un·e académique en Sciences de la Communication | SFSIC">
            <a:extLst>
              <a:ext uri="{FF2B5EF4-FFF2-40B4-BE49-F238E27FC236}">
                <a16:creationId xmlns:a16="http://schemas.microsoft.com/office/drawing/2014/main" id="{5A066D8B-D783-46E8-BE8C-6EE29985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48" y="5205248"/>
            <a:ext cx="1392780" cy="11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ooclap&amp;#39;s case : The Université Libre de Bruxelles chooses the Wooclap  solution">
            <a:extLst>
              <a:ext uri="{FF2B5EF4-FFF2-40B4-BE49-F238E27FC236}">
                <a16:creationId xmlns:a16="http://schemas.microsoft.com/office/drawing/2014/main" id="{B2877033-BF7A-4E03-AEE5-FFAC0250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291" y="5951029"/>
            <a:ext cx="1242682" cy="6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B 705 / architecture, urbanisme et territoire - Community | Facebook">
            <a:extLst>
              <a:ext uri="{FF2B5EF4-FFF2-40B4-BE49-F238E27FC236}">
                <a16:creationId xmlns:a16="http://schemas.microsoft.com/office/drawing/2014/main" id="{A885837E-F049-4342-95D7-191F192B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20" y="5370924"/>
            <a:ext cx="734473" cy="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imact">
            <a:extLst>
              <a:ext uri="{FF2B5EF4-FFF2-40B4-BE49-F238E27FC236}">
                <a16:creationId xmlns:a16="http://schemas.microsoft.com/office/drawing/2014/main" id="{49E071C1-3DAB-41F5-86FD-8A47385FD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40874" r="9916" b="40874"/>
          <a:stretch/>
        </p:blipFill>
        <p:spPr bwMode="auto">
          <a:xfrm>
            <a:off x="9336413" y="6114303"/>
            <a:ext cx="1909118" cy="4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14C42-158B-48B8-B9EF-334A1E86868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468"/>
          <a:stretch/>
        </p:blipFill>
        <p:spPr>
          <a:xfrm>
            <a:off x="9999489" y="5581650"/>
            <a:ext cx="1849360" cy="3368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fr-BE" sz="4400"/>
              <a:t>Déclencher une première vague de rénovation</a:t>
            </a:r>
            <a:endParaRPr/>
          </a:p>
        </p:txBody>
      </p:sp>
      <p:cxnSp>
        <p:nvCxnSpPr>
          <p:cNvPr id="633" name="Google Shape;633;p9"/>
          <p:cNvCxnSpPr/>
          <p:nvPr/>
        </p:nvCxnSpPr>
        <p:spPr>
          <a:xfrm>
            <a:off x="8423998" y="527901"/>
            <a:ext cx="0" cy="5797485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34" name="Google Shape;634;p9"/>
          <p:cNvSpPr/>
          <p:nvPr/>
        </p:nvSpPr>
        <p:spPr>
          <a:xfrm>
            <a:off x="8401139" y="798375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9"/>
          <p:cNvSpPr txBox="1"/>
          <p:nvPr/>
        </p:nvSpPr>
        <p:spPr>
          <a:xfrm>
            <a:off x="7258202" y="682734"/>
            <a:ext cx="11047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Janvier 2022</a:t>
            </a:r>
            <a:endParaRPr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36" name="Google Shape;636;p9"/>
          <p:cNvSpPr txBox="1"/>
          <p:nvPr/>
        </p:nvSpPr>
        <p:spPr>
          <a:xfrm>
            <a:off x="8735144" y="502917"/>
            <a:ext cx="32880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Démarrage du projet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avec l’équipe multidisciplinaire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37" name="Google Shape;637;p9"/>
          <p:cNvCxnSpPr>
            <a:stCxn id="634" idx="6"/>
          </p:cNvCxnSpPr>
          <p:nvPr/>
        </p:nvCxnSpPr>
        <p:spPr>
          <a:xfrm>
            <a:off x="8446858" y="821234"/>
            <a:ext cx="2883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38" name="Google Shape;638;p9"/>
          <p:cNvSpPr/>
          <p:nvPr/>
        </p:nvSpPr>
        <p:spPr>
          <a:xfrm>
            <a:off x="8401139" y="1454659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9"/>
          <p:cNvSpPr txBox="1"/>
          <p:nvPr/>
        </p:nvSpPr>
        <p:spPr>
          <a:xfrm>
            <a:off x="5428605" y="1015853"/>
            <a:ext cx="26725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Scénarios de rénovation</a:t>
            </a:r>
            <a:b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pour une sélection </a:t>
            </a:r>
            <a:b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 dirty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 maisons types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0" name="Google Shape;640;p9"/>
          <p:cNvSpPr txBox="1"/>
          <p:nvPr/>
        </p:nvSpPr>
        <p:spPr>
          <a:xfrm>
            <a:off x="8877858" y="1809569"/>
            <a:ext cx="31684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BE" dirty="0"/>
              <a:t>Workshop de co-construction</a:t>
            </a:r>
            <a:endParaRPr dirty="0"/>
          </a:p>
          <a:p>
            <a:r>
              <a:rPr lang="fr-BE" dirty="0"/>
              <a:t>Urban, Commune, BMA, …</a:t>
            </a:r>
            <a:endParaRPr dirty="0"/>
          </a:p>
        </p:txBody>
      </p:sp>
      <p:cxnSp>
        <p:nvCxnSpPr>
          <p:cNvPr id="641" name="Google Shape;641;p9"/>
          <p:cNvCxnSpPr>
            <a:stCxn id="638" idx="6"/>
            <a:endCxn id="639" idx="3"/>
          </p:cNvCxnSpPr>
          <p:nvPr/>
        </p:nvCxnSpPr>
        <p:spPr>
          <a:xfrm rot="10800000">
            <a:off x="8101258" y="1477519"/>
            <a:ext cx="3456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42" name="Google Shape;642;p9"/>
          <p:cNvSpPr/>
          <p:nvPr/>
        </p:nvSpPr>
        <p:spPr>
          <a:xfrm>
            <a:off x="8401139" y="2120962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3" name="Google Shape;643;p9"/>
          <p:cNvCxnSpPr/>
          <p:nvPr/>
        </p:nvCxnSpPr>
        <p:spPr>
          <a:xfrm rot="10800000">
            <a:off x="8408709" y="2138054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44" name="Google Shape;644;p9"/>
          <p:cNvSpPr/>
          <p:nvPr/>
        </p:nvSpPr>
        <p:spPr>
          <a:xfrm>
            <a:off x="8401139" y="2704354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9"/>
          <p:cNvSpPr txBox="1"/>
          <p:nvPr/>
        </p:nvSpPr>
        <p:spPr>
          <a:xfrm>
            <a:off x="5120827" y="2514519"/>
            <a:ext cx="29803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Préparation des préprojets</a:t>
            </a:r>
            <a:endParaRPr/>
          </a:p>
        </p:txBody>
      </p:sp>
      <p:cxnSp>
        <p:nvCxnSpPr>
          <p:cNvPr id="646" name="Google Shape;646;p9"/>
          <p:cNvCxnSpPr>
            <a:endCxn id="644" idx="6"/>
          </p:cNvCxnSpPr>
          <p:nvPr/>
        </p:nvCxnSpPr>
        <p:spPr>
          <a:xfrm>
            <a:off x="8124058" y="2727214"/>
            <a:ext cx="3228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47" name="Google Shape;647;p9"/>
          <p:cNvSpPr txBox="1"/>
          <p:nvPr/>
        </p:nvSpPr>
        <p:spPr>
          <a:xfrm>
            <a:off x="8877858" y="3023719"/>
            <a:ext cx="31726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Clarification des coûts et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solutions de financement</a:t>
            </a:r>
            <a:endParaRPr/>
          </a:p>
        </p:txBody>
      </p:sp>
      <p:sp>
        <p:nvSpPr>
          <p:cNvPr id="648" name="Google Shape;648;p9"/>
          <p:cNvSpPr/>
          <p:nvPr/>
        </p:nvSpPr>
        <p:spPr>
          <a:xfrm>
            <a:off x="8401139" y="3329793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9" name="Google Shape;649;p9"/>
          <p:cNvCxnSpPr/>
          <p:nvPr/>
        </p:nvCxnSpPr>
        <p:spPr>
          <a:xfrm rot="10800000">
            <a:off x="8408709" y="3346885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50" name="Google Shape;650;p9"/>
          <p:cNvSpPr/>
          <p:nvPr/>
        </p:nvSpPr>
        <p:spPr>
          <a:xfrm>
            <a:off x="8401139" y="3915006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9"/>
          <p:cNvSpPr txBox="1"/>
          <p:nvPr/>
        </p:nvSpPr>
        <p:spPr>
          <a:xfrm>
            <a:off x="5015919" y="3614699"/>
            <a:ext cx="30700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Confirmation de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 de 20 habitants</a:t>
            </a:r>
            <a:endParaRPr/>
          </a:p>
        </p:txBody>
      </p:sp>
      <p:cxnSp>
        <p:nvCxnSpPr>
          <p:cNvPr id="652" name="Google Shape;652;p9"/>
          <p:cNvCxnSpPr>
            <a:stCxn id="650" idx="6"/>
            <a:endCxn id="651" idx="3"/>
          </p:cNvCxnSpPr>
          <p:nvPr/>
        </p:nvCxnSpPr>
        <p:spPr>
          <a:xfrm rot="10800000">
            <a:off x="8085958" y="3937866"/>
            <a:ext cx="3609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53" name="Google Shape;653;p9"/>
          <p:cNvSpPr txBox="1"/>
          <p:nvPr/>
        </p:nvSpPr>
        <p:spPr>
          <a:xfrm>
            <a:off x="8877858" y="4382584"/>
            <a:ext cx="30444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Demande de permis groupé</a:t>
            </a:r>
            <a:endParaRPr/>
          </a:p>
        </p:txBody>
      </p:sp>
      <p:sp>
        <p:nvSpPr>
          <p:cNvPr id="654" name="Google Shape;654;p9"/>
          <p:cNvSpPr/>
          <p:nvPr/>
        </p:nvSpPr>
        <p:spPr>
          <a:xfrm>
            <a:off x="8401139" y="4567250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5" name="Google Shape;655;p9"/>
          <p:cNvCxnSpPr/>
          <p:nvPr/>
        </p:nvCxnSpPr>
        <p:spPr>
          <a:xfrm rot="10800000">
            <a:off x="8408709" y="4584342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56" name="Google Shape;656;p9"/>
          <p:cNvSpPr/>
          <p:nvPr/>
        </p:nvSpPr>
        <p:spPr>
          <a:xfrm>
            <a:off x="8401139" y="5207811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9"/>
          <p:cNvSpPr txBox="1"/>
          <p:nvPr/>
        </p:nvSpPr>
        <p:spPr>
          <a:xfrm>
            <a:off x="5722329" y="4758871"/>
            <a:ext cx="23648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Mobilisation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professionnels et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demandes de prix</a:t>
            </a:r>
            <a:endParaRPr/>
          </a:p>
        </p:txBody>
      </p:sp>
      <p:cxnSp>
        <p:nvCxnSpPr>
          <p:cNvPr id="658" name="Google Shape;658;p9"/>
          <p:cNvCxnSpPr>
            <a:stCxn id="656" idx="6"/>
            <a:endCxn id="657" idx="3"/>
          </p:cNvCxnSpPr>
          <p:nvPr/>
        </p:nvCxnSpPr>
        <p:spPr>
          <a:xfrm rot="10800000">
            <a:off x="8087158" y="5220471"/>
            <a:ext cx="359700" cy="1020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59" name="Google Shape;659;p9"/>
          <p:cNvSpPr txBox="1"/>
          <p:nvPr/>
        </p:nvSpPr>
        <p:spPr>
          <a:xfrm>
            <a:off x="8891290" y="5556350"/>
            <a:ext cx="20954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Contractualisation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la rénovation</a:t>
            </a:r>
            <a:endParaRPr/>
          </a:p>
        </p:txBody>
      </p:sp>
      <p:sp>
        <p:nvSpPr>
          <p:cNvPr id="660" name="Google Shape;660;p9"/>
          <p:cNvSpPr/>
          <p:nvPr/>
        </p:nvSpPr>
        <p:spPr>
          <a:xfrm>
            <a:off x="8401139" y="5854139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1" name="Google Shape;661;p9"/>
          <p:cNvCxnSpPr/>
          <p:nvPr/>
        </p:nvCxnSpPr>
        <p:spPr>
          <a:xfrm rot="10800000">
            <a:off x="8422141" y="5871231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62" name="Google Shape;662;p9"/>
          <p:cNvSpPr txBox="1"/>
          <p:nvPr/>
        </p:nvSpPr>
        <p:spPr>
          <a:xfrm>
            <a:off x="7373817" y="1999554"/>
            <a:ext cx="9252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Mars 2022</a:t>
            </a:r>
            <a:endParaRPr/>
          </a:p>
        </p:txBody>
      </p:sp>
      <p:sp>
        <p:nvSpPr>
          <p:cNvPr id="663" name="Google Shape;663;p9"/>
          <p:cNvSpPr txBox="1"/>
          <p:nvPr/>
        </p:nvSpPr>
        <p:spPr>
          <a:xfrm>
            <a:off x="7413891" y="4447195"/>
            <a:ext cx="8851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Juin 2022</a:t>
            </a:r>
            <a:endParaRPr/>
          </a:p>
        </p:txBody>
      </p:sp>
      <p:sp>
        <p:nvSpPr>
          <p:cNvPr id="664" name="Google Shape;664;p9"/>
          <p:cNvSpPr txBox="1"/>
          <p:nvPr/>
        </p:nvSpPr>
        <p:spPr>
          <a:xfrm>
            <a:off x="6956005" y="5741015"/>
            <a:ext cx="13179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Novembre 2022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"/>
          <p:cNvSpPr txBox="1">
            <a:spLocks noGrp="1"/>
          </p:cNvSpPr>
          <p:nvPr>
            <p:ph type="title"/>
          </p:nvPr>
        </p:nvSpPr>
        <p:spPr>
          <a:xfrm>
            <a:off x="547558" y="2084822"/>
            <a:ext cx="4740876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Et répliquer avec une deuxième vague </a:t>
            </a:r>
            <a:br>
              <a:rPr lang="fr-BE" sz="3600"/>
            </a:br>
            <a:r>
              <a:rPr lang="fr-BE" sz="3600"/>
              <a:t>un an après</a:t>
            </a:r>
            <a:endParaRPr/>
          </a:p>
        </p:txBody>
      </p:sp>
      <p:sp>
        <p:nvSpPr>
          <p:cNvPr id="28" name="Google Shape;707;p12">
            <a:extLst>
              <a:ext uri="{FF2B5EF4-FFF2-40B4-BE49-F238E27FC236}">
                <a16:creationId xmlns:a16="http://schemas.microsoft.com/office/drawing/2014/main" id="{5284E38D-2164-4414-A436-925A2931506D}"/>
              </a:ext>
            </a:extLst>
          </p:cNvPr>
          <p:cNvSpPr txBox="1"/>
          <p:nvPr/>
        </p:nvSpPr>
        <p:spPr>
          <a:xfrm>
            <a:off x="5536013" y="1849618"/>
            <a:ext cx="6466693" cy="447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 mobilisation intensive pour la vague 1 </a:t>
            </a:r>
            <a:b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et remplir le </a:t>
            </a:r>
            <a:r>
              <a:rPr lang="fr-BE" sz="480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pipe</a:t>
            </a: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d’intéressés pour une vague 2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Affiner la mobilisation </a:t>
            </a:r>
            <a:b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 valorisant les projets de la vague 1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Puis suivre les mêmes étapes que la vague 1 (préprojets et plans financiers, confirmation de participation, contractualisation)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Intégration des opportunités </a:t>
            </a:r>
            <a:b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réseau de chaleur</a:t>
            </a:r>
            <a:endParaRPr sz="48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15696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1A9FFC-0CCE-4A0F-BA65-3002D561D64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1A9FFC-0CCE-4A0F-BA65-3002D561D6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531492" cy="640080"/>
          </a:xfrm>
        </p:spPr>
        <p:txBody>
          <a:bodyPr vert="horz" rtlCol="0">
            <a:noAutofit/>
          </a:bodyPr>
          <a:lstStyle/>
          <a:p>
            <a:pPr rtl="0"/>
            <a:r>
              <a:rPr lang="fr-FR" dirty="0">
                <a:latin typeface="Segoe UI Light" panose="020B0502040204020203" pitchFamily="34" charset="0"/>
                <a:cs typeface="Segoe UI Light" panose="020B0502040204020203" pitchFamily="34" charset="0"/>
              </a:rPr>
              <a:t>Quelques exemples inspirants, chez nous et ailleurs</a:t>
            </a:r>
          </a:p>
        </p:txBody>
      </p:sp>
      <p:sp>
        <p:nvSpPr>
          <p:cNvPr id="38" name="Espace réservé du contenu 17"/>
          <p:cNvSpPr txBox="1">
            <a:spLocks/>
          </p:cNvSpPr>
          <p:nvPr/>
        </p:nvSpPr>
        <p:spPr>
          <a:xfrm>
            <a:off x="541609" y="1524708"/>
            <a:ext cx="7439416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DoRéMi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(Fr, Picardie) : approche standardisée de rénovation de typologies types sur un territoire. </a:t>
            </a:r>
            <a:b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Coûts réduits de 30% à 40%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Brussels </a:t>
            </a:r>
            <a:r>
              <a:rPr kumimoji="0" lang="fr-B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Retrofit</a:t>
            </a: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Living Lab / </a:t>
            </a:r>
            <a:r>
              <a:rPr kumimoji="0" lang="fr-B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Modul’air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(Cité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Kappelleveld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pour info)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Energiesprong</a:t>
            </a: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(NL, FR, UK, US, DE) : rénovation E = 0 en moins d’une semaine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à chaque étape : conception/mesure/fabrication/mise en œuvre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3F113-E0CF-4BC2-89E3-B9B0AE015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148" y="1369380"/>
            <a:ext cx="3686809" cy="2092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20FF74-5E65-4D9A-980E-9573B6E684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89" r="2612" b="5206"/>
          <a:stretch/>
        </p:blipFill>
        <p:spPr>
          <a:xfrm>
            <a:off x="8478174" y="2339386"/>
            <a:ext cx="3453414" cy="201498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FC67D8-CB5C-4748-B4B5-8F24E611634A}"/>
              </a:ext>
            </a:extLst>
          </p:cNvPr>
          <p:cNvCxnSpPr/>
          <p:nvPr/>
        </p:nvCxnSpPr>
        <p:spPr>
          <a:xfrm>
            <a:off x="5539666" y="2379216"/>
            <a:ext cx="15269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99B72C-EB22-4FA4-8490-2DEE10481BB1}"/>
              </a:ext>
            </a:extLst>
          </p:cNvPr>
          <p:cNvCxnSpPr>
            <a:cxnSpLocks/>
          </p:cNvCxnSpPr>
          <p:nvPr/>
        </p:nvCxnSpPr>
        <p:spPr>
          <a:xfrm>
            <a:off x="958788" y="2991775"/>
            <a:ext cx="0" cy="1012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61E5C5C-7CB7-4241-847B-0EEE414D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27" y="4478784"/>
            <a:ext cx="2438111" cy="14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518B66-2803-4232-9A59-22AE457C3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2208" y="4478784"/>
            <a:ext cx="2419201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954D31-DA45-45DB-9152-A3558E957F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01" b="12437"/>
          <a:stretch/>
        </p:blipFill>
        <p:spPr>
          <a:xfrm>
            <a:off x="3474349" y="5743746"/>
            <a:ext cx="2080114" cy="9917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B6EB43-B791-4C9D-B764-B9679C262B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910" y="4478784"/>
            <a:ext cx="2247150" cy="14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4B5C79-6C21-4998-A47F-B614B75C9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4516" y="4478784"/>
            <a:ext cx="282024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96B5C2-B356-44E9-82A6-83036D55C04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96B5C2-B356-44E9-82A6-83036D55C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038385" cy="640080"/>
          </a:xfrm>
        </p:spPr>
        <p:txBody>
          <a:bodyPr vert="horz" rtlCol="0">
            <a:noAutofit/>
          </a:bodyPr>
          <a:lstStyle/>
          <a:p>
            <a:pPr rtl="0"/>
            <a:r>
              <a:rPr lang="fr-FR" dirty="0">
                <a:latin typeface="Segoe UI Light" panose="020B0502040204020203" pitchFamily="34" charset="0"/>
                <a:cs typeface="Segoe UI Light" panose="020B0502040204020203" pitchFamily="34" charset="0"/>
              </a:rPr>
              <a:t>Quelques exemples inspirants, chez nous et ailleurs - </a:t>
            </a:r>
            <a:r>
              <a:rPr lang="fr-F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Energiesprong</a:t>
            </a:r>
            <a:endParaRPr lang="fr-FR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B4291-49DE-43C7-B221-A6A209A3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941" y="1340311"/>
            <a:ext cx="5168651" cy="2646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1CE2FB-4971-4C2F-890B-37B8B8851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08" y="1340311"/>
            <a:ext cx="5009706" cy="2646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B6D6F-060C-4E74-ABE0-8202133B4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8068" y="3345206"/>
            <a:ext cx="3547417" cy="2380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86037C-BBD7-4EBE-9BF0-F5C3B32FF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38"/>
          <a:stretch/>
        </p:blipFill>
        <p:spPr>
          <a:xfrm>
            <a:off x="8773314" y="3716759"/>
            <a:ext cx="3150263" cy="2275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7E1B51-5B00-45B9-AB92-B6E23FF4A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5463" y="4327243"/>
            <a:ext cx="3439923" cy="23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768DFF85-8C65-4AA0-B4F4-014F3EE6A9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768DFF85-8C65-4AA0-B4F4-014F3EE6A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1049283" cy="640080"/>
          </a:xfrm>
        </p:spPr>
        <p:txBody>
          <a:bodyPr vert="horz" rtlCol="0">
            <a:noAutofit/>
          </a:bodyPr>
          <a:lstStyle/>
          <a:p>
            <a:pPr rtl="0"/>
            <a:r>
              <a:rPr lang="fr-FR" dirty="0">
                <a:latin typeface="Segoe UI Light" panose="020B0502040204020203" pitchFamily="34" charset="0"/>
                <a:cs typeface="Segoe UI Light" panose="020B0502040204020203" pitchFamily="34" charset="0"/>
              </a:rPr>
              <a:t>Rénovation en cours par le FA, Bon Air / La Roue</a:t>
            </a:r>
          </a:p>
        </p:txBody>
      </p:sp>
      <p:sp>
        <p:nvSpPr>
          <p:cNvPr id="38" name="Espace réservé du contenu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Rénovation de 80 logements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Autre point de départ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: tout est à refaire, interventions dans des logements vides et insalubres, à rénover de A à Z.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Augmentation des volumes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: annexes arrières et latérales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Bardage bois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Isolation de l’enveloppe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Beaucoup d’apprentissages sur lesquels construire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mais le projet ne peut pas être répliqué pour des interventions en site occupé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633DE-3275-4471-8C25-A6BFF2D943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37"/>
          <a:stretch/>
        </p:blipFill>
        <p:spPr>
          <a:xfrm>
            <a:off x="5382825" y="4301282"/>
            <a:ext cx="2749197" cy="2297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25B06-0B81-42FD-84EE-A57B96CA4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010" y="4301282"/>
            <a:ext cx="3225480" cy="2297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1B4B3-C6CC-4350-AE29-A7BFB8940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2826" y="1292278"/>
            <a:ext cx="6187664" cy="28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1"/>
          <p:cNvSpPr txBox="1">
            <a:spLocks noGrp="1"/>
          </p:cNvSpPr>
          <p:nvPr>
            <p:ph type="ctrTitle"/>
          </p:nvPr>
        </p:nvSpPr>
        <p:spPr>
          <a:xfrm>
            <a:off x="866063" y="3078114"/>
            <a:ext cx="10486149" cy="16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BE"/>
              <a:t>Projet pilote de rénovation par quartier</a:t>
            </a:r>
            <a:endParaRPr/>
          </a:p>
        </p:txBody>
      </p:sp>
      <p:sp>
        <p:nvSpPr>
          <p:cNvPr id="700" name="Google Shape;700;p11"/>
          <p:cNvSpPr txBox="1">
            <a:spLocks noGrp="1"/>
          </p:cNvSpPr>
          <p:nvPr>
            <p:ph type="subTitle" idx="1"/>
          </p:nvPr>
        </p:nvSpPr>
        <p:spPr>
          <a:xfrm>
            <a:off x="866063" y="2498713"/>
            <a:ext cx="10486149" cy="5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fr-BE"/>
              <a:t>Renov’ Roue Rad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/>
          </a:p>
        </p:txBody>
      </p:sp>
      <p:sp>
        <p:nvSpPr>
          <p:cNvPr id="701" name="Google Shape;701;p11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fr-BE" sz="10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fld>
            <a:endParaRPr sz="10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Une mobilisation sur le terrain, intensive et plus efficace</a:t>
            </a:r>
            <a:endParaRPr sz="3600"/>
          </a:p>
        </p:txBody>
      </p:sp>
      <p:sp>
        <p:nvSpPr>
          <p:cNvPr id="713" name="Google Shape;713;p13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 construisant sur le tissu social élaboré en 10 ans par le Collectif La Roue :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Porte à porte, séances d’information dans le quartier, fêtes de quartier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Diversification des canaux</a:t>
            </a: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: journal communal, réseaux sociaux, mailing liste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L’ambition d’être </a:t>
            </a: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multilingue</a:t>
            </a:r>
            <a:endParaRPr sz="4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Et des voisins qui deviennent ambassadeurs</a:t>
            </a:r>
            <a:endParaRPr sz="4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43A35DB-A3EF-40F6-B81C-272739187F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0995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2" name="Google Shape;712;p13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La mobilisation est déjà bien amorcée, </a:t>
            </a:r>
            <a:br>
              <a:rPr lang="fr-BE" sz="3600" dirty="0"/>
            </a:br>
            <a:r>
              <a:rPr lang="fr-BE" sz="3600" dirty="0"/>
              <a:t>la visibilité par BE et le cabinet aidera</a:t>
            </a:r>
            <a:endParaRPr sz="3600" dirty="0"/>
          </a:p>
        </p:txBody>
      </p:sp>
      <p:sp>
        <p:nvSpPr>
          <p:cNvPr id="713" name="Google Shape;713;p13"/>
          <p:cNvSpPr txBox="1"/>
          <p:nvPr/>
        </p:nvSpPr>
        <p:spPr>
          <a:xfrm>
            <a:off x="5536013" y="659877"/>
            <a:ext cx="6194071" cy="565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Déjà réalisé :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Porte à porte, suivi e-mail et téléphonique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Séances d’information mensuelles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Matériel de communication </a:t>
            </a:r>
            <a:b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(triptyque, affiches, vidéo aérienne)</a:t>
            </a:r>
          </a:p>
          <a:p>
            <a:pPr marR="0" lvl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réaliser :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Co-construction des balises de fonctionnement avec la vague 1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Accompagner les participants sur leurs différentes questions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Augmenter la taille de la vague 1 pour assurer au moins 20 candidats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Bon moment pour la visite du Ministre : avril</a:t>
            </a:r>
          </a:p>
        </p:txBody>
      </p:sp>
    </p:spTree>
    <p:extLst>
      <p:ext uri="{BB962C8B-B14F-4D97-AF65-F5344CB8AC3E}">
        <p14:creationId xmlns:p14="http://schemas.microsoft.com/office/powerpoint/2010/main" val="229976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Un accompagnement technique plus efficient</a:t>
            </a:r>
            <a:endParaRPr sz="3600"/>
          </a:p>
        </p:txBody>
      </p:sp>
      <p:sp>
        <p:nvSpPr>
          <p:cNvPr id="719" name="Google Shape;719;p14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 construisant sur l’homogénéité des composants de bâtiments dans un voisinage :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Approche modulaire de rénovation</a:t>
            </a:r>
            <a:endParaRPr sz="2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Définition de </a:t>
            </a: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solutions standards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Cohérentes avec l’objectif 2050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Accompagnement individuel allégé</a:t>
            </a:r>
            <a:endParaRPr sz="2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43A35DB-A3EF-40F6-B81C-272739187F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7967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43A35DB-A3EF-40F6-B81C-272739187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2" name="Google Shape;712;p13"/>
          <p:cNvSpPr txBox="1">
            <a:spLocks noGrp="1"/>
          </p:cNvSpPr>
          <p:nvPr>
            <p:ph type="title"/>
          </p:nvPr>
        </p:nvSpPr>
        <p:spPr>
          <a:xfrm>
            <a:off x="461917" y="2084822"/>
            <a:ext cx="4337940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Les activités techniques se sont concentrées sur un pré-diagnostic et sur la balises architecturales</a:t>
            </a:r>
            <a:endParaRPr sz="3600" dirty="0"/>
          </a:p>
        </p:txBody>
      </p:sp>
      <p:sp>
        <p:nvSpPr>
          <p:cNvPr id="713" name="Google Shape;713;p13"/>
          <p:cNvSpPr txBox="1"/>
          <p:nvPr/>
        </p:nvSpPr>
        <p:spPr>
          <a:xfrm>
            <a:off x="5536013" y="659877"/>
            <a:ext cx="6194071" cy="609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Déjà réalisé :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Diagnostic des besoins/souhaits de chacun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Identifier les typologies types et proposer des a</a:t>
            </a: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pproches d’isolation par l’extérieur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Concertation Urban, Commune, FA, BMA</a:t>
            </a:r>
          </a:p>
          <a:p>
            <a:pPr marR="0" lvl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réaliser :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Analyse urbanistique du quartier </a:t>
            </a:r>
            <a:b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fr-BE" sz="48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besoin de support des GT </a:t>
            </a:r>
            <a:r>
              <a:rPr lang="fr-BE" sz="48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rénolution</a:t>
            </a:r>
            <a:r>
              <a:rPr lang="fr-BE" sz="48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!</a:t>
            </a: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Affiner les projets architecturaux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Poursuivre la concertation avec les acteurs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Etude </a:t>
            </a:r>
            <a:r>
              <a:rPr lang="fr-BE" sz="48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Rénolution</a:t>
            </a: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sur les typologies types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Elaborer les </a:t>
            </a:r>
            <a:r>
              <a:rPr lang="fr-BE" sz="480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pré-projets</a:t>
            </a: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individuels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Réaliser la demande de permis groupé</a:t>
            </a:r>
            <a:endParaRPr lang="fr-BE" sz="48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4550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3"/>
          <p:cNvPicPr preferRelativeResize="0"/>
          <p:nvPr/>
        </p:nvPicPr>
        <p:blipFill rotWithShape="1">
          <a:blip r:embed="rId3">
            <a:alphaModFix/>
          </a:blip>
          <a:srcRect l="4447" t="21958"/>
          <a:stretch/>
        </p:blipFill>
        <p:spPr>
          <a:xfrm>
            <a:off x="0" y="-6120"/>
            <a:ext cx="12239998" cy="68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"/>
          <p:cNvSpPr/>
          <p:nvPr/>
        </p:nvSpPr>
        <p:spPr>
          <a:xfrm>
            <a:off x="839880" y="2084760"/>
            <a:ext cx="4031280" cy="323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"/>
          <p:cNvSpPr/>
          <p:nvPr/>
        </p:nvSpPr>
        <p:spPr>
          <a:xfrm>
            <a:off x="5642040" y="387600"/>
            <a:ext cx="1762500" cy="13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72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40%</a:t>
            </a:r>
            <a:endParaRPr sz="7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"/>
          <p:cNvSpPr/>
          <p:nvPr/>
        </p:nvSpPr>
        <p:spPr>
          <a:xfrm>
            <a:off x="7610160" y="680280"/>
            <a:ext cx="22371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des logements construits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avant 1945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 txBox="1"/>
          <p:nvPr/>
        </p:nvSpPr>
        <p:spPr>
          <a:xfrm>
            <a:off x="5760000" y="1715550"/>
            <a:ext cx="5760000" cy="3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9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...dont la cité jardin de La Roue, à Anderlecht</a:t>
            </a:r>
            <a:endParaRPr sz="39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836280" y="6149160"/>
            <a:ext cx="990756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u="sng" strike="noStrik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https://renov-roue-rad.brussels/le-projet-renolab/mobilisation-et-communication/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3" name="Google Shape;563;p3"/>
          <p:cNvSpPr/>
          <p:nvPr/>
        </p:nvSpPr>
        <p:spPr>
          <a:xfrm>
            <a:off x="535075" y="103550"/>
            <a:ext cx="4806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 secteur </a:t>
            </a:r>
            <a:endParaRPr sz="4800" b="1" strike="noStrike">
              <a:solidFill>
                <a:srgbClr val="0900B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du bâtiment premier responsable </a:t>
            </a:r>
            <a:endParaRPr sz="4800" b="1" strike="noStrike">
              <a:solidFill>
                <a:srgbClr val="0900B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des GES en RBC</a:t>
            </a:r>
            <a:endParaRPr sz="4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08269" y="448056"/>
            <a:ext cx="10480536" cy="640080"/>
          </a:xfrm>
        </p:spPr>
        <p:txBody>
          <a:bodyPr rtlCol="0">
            <a:normAutofit/>
          </a:bodyPr>
          <a:lstStyle/>
          <a:p>
            <a:pPr rtl="0"/>
            <a:r>
              <a:rPr lang="fr-FR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Analyser les matériaux et les compositions générales des façades existantes des typologies</a:t>
            </a:r>
          </a:p>
        </p:txBody>
      </p:sp>
      <p:grpSp>
        <p:nvGrpSpPr>
          <p:cNvPr id="18" name="Groupe 17" descr="Petit cercle contenant le chiffre 1 pour indiquer la première étape"/>
          <p:cNvGrpSpPr/>
          <p:nvPr/>
        </p:nvGrpSpPr>
        <p:grpSpPr bwMode="blackWhite">
          <a:xfrm>
            <a:off x="531552" y="678298"/>
            <a:ext cx="558179" cy="409838"/>
            <a:chOff x="6953426" y="711274"/>
            <a:chExt cx="558179" cy="409838"/>
          </a:xfrm>
        </p:grpSpPr>
        <p:sp>
          <p:nvSpPr>
            <p:cNvPr id="19" name="Ovale 18" descr="Petit ce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Zone de texte 19" descr="Chiffre 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CBCECE11-2913-4872-B863-F4021A649589}"/>
              </a:ext>
            </a:extLst>
          </p:cNvPr>
          <p:cNvSpPr txBox="1">
            <a:spLocks/>
          </p:cNvSpPr>
          <p:nvPr/>
        </p:nvSpPr>
        <p:spPr>
          <a:xfrm>
            <a:off x="1170210" y="1400393"/>
            <a:ext cx="1654127" cy="45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1</a:t>
            </a:r>
          </a:p>
        </p:txBody>
      </p:sp>
      <p:sp>
        <p:nvSpPr>
          <p:cNvPr id="34" name="Espace réservé du contenu 17">
            <a:extLst>
              <a:ext uri="{FF2B5EF4-FFF2-40B4-BE49-F238E27FC236}">
                <a16:creationId xmlns:a16="http://schemas.microsoft.com/office/drawing/2014/main" id="{DF534525-5882-4D61-9624-2685C044601E}"/>
              </a:ext>
            </a:extLst>
          </p:cNvPr>
          <p:cNvSpPr txBox="1">
            <a:spLocks/>
          </p:cNvSpPr>
          <p:nvPr/>
        </p:nvSpPr>
        <p:spPr>
          <a:xfrm>
            <a:off x="2896243" y="1391766"/>
            <a:ext cx="1695989" cy="45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2</a:t>
            </a:r>
          </a:p>
        </p:txBody>
      </p:sp>
      <p:sp>
        <p:nvSpPr>
          <p:cNvPr id="35" name="Espace réservé du contenu 17">
            <a:extLst>
              <a:ext uri="{FF2B5EF4-FFF2-40B4-BE49-F238E27FC236}">
                <a16:creationId xmlns:a16="http://schemas.microsoft.com/office/drawing/2014/main" id="{D12CB023-A182-45F4-98CB-7786326662E0}"/>
              </a:ext>
            </a:extLst>
          </p:cNvPr>
          <p:cNvSpPr txBox="1">
            <a:spLocks/>
          </p:cNvSpPr>
          <p:nvPr/>
        </p:nvSpPr>
        <p:spPr>
          <a:xfrm>
            <a:off x="8282184" y="1398292"/>
            <a:ext cx="1557338" cy="45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5</a:t>
            </a:r>
          </a:p>
        </p:txBody>
      </p:sp>
      <p:sp>
        <p:nvSpPr>
          <p:cNvPr id="36" name="Espace réservé du contenu 17">
            <a:extLst>
              <a:ext uri="{FF2B5EF4-FFF2-40B4-BE49-F238E27FC236}">
                <a16:creationId xmlns:a16="http://schemas.microsoft.com/office/drawing/2014/main" id="{A49C8D7A-E11C-4505-9109-BD4D1EB783F1}"/>
              </a:ext>
            </a:extLst>
          </p:cNvPr>
          <p:cNvSpPr txBox="1">
            <a:spLocks/>
          </p:cNvSpPr>
          <p:nvPr/>
        </p:nvSpPr>
        <p:spPr>
          <a:xfrm>
            <a:off x="9911976" y="1387537"/>
            <a:ext cx="1710860" cy="458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6</a:t>
            </a:r>
          </a:p>
        </p:txBody>
      </p:sp>
      <p:sp>
        <p:nvSpPr>
          <p:cNvPr id="37" name="Espace réservé du contenu 17">
            <a:extLst>
              <a:ext uri="{FF2B5EF4-FFF2-40B4-BE49-F238E27FC236}">
                <a16:creationId xmlns:a16="http://schemas.microsoft.com/office/drawing/2014/main" id="{6AB703B7-B064-4C30-AD70-AAF816013D23}"/>
              </a:ext>
            </a:extLst>
          </p:cNvPr>
          <p:cNvSpPr txBox="1">
            <a:spLocks/>
          </p:cNvSpPr>
          <p:nvPr/>
        </p:nvSpPr>
        <p:spPr>
          <a:xfrm>
            <a:off x="4629542" y="1396199"/>
            <a:ext cx="1820841" cy="45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3</a:t>
            </a:r>
          </a:p>
        </p:txBody>
      </p:sp>
      <p:sp>
        <p:nvSpPr>
          <p:cNvPr id="38" name="Espace réservé du contenu 17">
            <a:extLst>
              <a:ext uri="{FF2B5EF4-FFF2-40B4-BE49-F238E27FC236}">
                <a16:creationId xmlns:a16="http://schemas.microsoft.com/office/drawing/2014/main" id="{08400B13-4B77-4E9B-A35F-EF990E8CCE17}"/>
              </a:ext>
            </a:extLst>
          </p:cNvPr>
          <p:cNvSpPr txBox="1">
            <a:spLocks/>
          </p:cNvSpPr>
          <p:nvPr/>
        </p:nvSpPr>
        <p:spPr>
          <a:xfrm>
            <a:off x="6487693" y="1393137"/>
            <a:ext cx="1719980" cy="45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Typologie 4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E9A5F076-14DC-434A-BCFE-6F50B30009AC}"/>
              </a:ext>
            </a:extLst>
          </p:cNvPr>
          <p:cNvCxnSpPr>
            <a:cxnSpLocks/>
          </p:cNvCxnSpPr>
          <p:nvPr/>
        </p:nvCxnSpPr>
        <p:spPr>
          <a:xfrm>
            <a:off x="1199072" y="1642598"/>
            <a:ext cx="10419490" cy="26022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Espace réservé du contenu 17">
            <a:extLst>
              <a:ext uri="{FF2B5EF4-FFF2-40B4-BE49-F238E27FC236}">
                <a16:creationId xmlns:a16="http://schemas.microsoft.com/office/drawing/2014/main" id="{1C43180A-71B6-434F-8D04-7B53DCCC370F}"/>
              </a:ext>
            </a:extLst>
          </p:cNvPr>
          <p:cNvSpPr txBox="1">
            <a:spLocks/>
          </p:cNvSpPr>
          <p:nvPr/>
        </p:nvSpPr>
        <p:spPr>
          <a:xfrm>
            <a:off x="204976" y="4527799"/>
            <a:ext cx="1082930" cy="19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Toiture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E4754CA3-E225-4FD3-99E6-8C8E6C07EB26}"/>
              </a:ext>
            </a:extLst>
          </p:cNvPr>
          <p:cNvGraphicFramePr>
            <a:graphicFrameLocks noGrp="1"/>
          </p:cNvGraphicFramePr>
          <p:nvPr/>
        </p:nvGraphicFramePr>
        <p:xfrm>
          <a:off x="1199071" y="4539120"/>
          <a:ext cx="10419486" cy="16405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6581">
                  <a:extLst>
                    <a:ext uri="{9D8B030D-6E8A-4147-A177-3AD203B41FA5}">
                      <a16:colId xmlns:a16="http://schemas.microsoft.com/office/drawing/2014/main" val="3066196359"/>
                    </a:ext>
                  </a:extLst>
                </a:gridCol>
                <a:gridCol w="1736581">
                  <a:extLst>
                    <a:ext uri="{9D8B030D-6E8A-4147-A177-3AD203B41FA5}">
                      <a16:colId xmlns:a16="http://schemas.microsoft.com/office/drawing/2014/main" val="1397646718"/>
                    </a:ext>
                  </a:extLst>
                </a:gridCol>
                <a:gridCol w="1736581">
                  <a:extLst>
                    <a:ext uri="{9D8B030D-6E8A-4147-A177-3AD203B41FA5}">
                      <a16:colId xmlns:a16="http://schemas.microsoft.com/office/drawing/2014/main" val="4290497579"/>
                    </a:ext>
                  </a:extLst>
                </a:gridCol>
                <a:gridCol w="1736581">
                  <a:extLst>
                    <a:ext uri="{9D8B030D-6E8A-4147-A177-3AD203B41FA5}">
                      <a16:colId xmlns:a16="http://schemas.microsoft.com/office/drawing/2014/main" val="3558429195"/>
                    </a:ext>
                  </a:extLst>
                </a:gridCol>
                <a:gridCol w="1736581">
                  <a:extLst>
                    <a:ext uri="{9D8B030D-6E8A-4147-A177-3AD203B41FA5}">
                      <a16:colId xmlns:a16="http://schemas.microsoft.com/office/drawing/2014/main" val="2858903924"/>
                    </a:ext>
                  </a:extLst>
                </a:gridCol>
                <a:gridCol w="1736581">
                  <a:extLst>
                    <a:ext uri="{9D8B030D-6E8A-4147-A177-3AD203B41FA5}">
                      <a16:colId xmlns:a16="http://schemas.microsoft.com/office/drawing/2014/main" val="2478195332"/>
                    </a:ext>
                  </a:extLst>
                </a:gridCol>
              </a:tblGrid>
              <a:tr h="396553"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rouge</a:t>
                      </a:r>
                    </a:p>
                    <a:p>
                      <a:pPr algn="ctr"/>
                      <a:r>
                        <a:rPr lang="fr-BE" sz="900" dirty="0"/>
                        <a:t>corniche en bois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rouge</a:t>
                      </a:r>
                    </a:p>
                    <a:p>
                      <a:pPr algn="ctr"/>
                      <a:endParaRPr lang="fr-B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rouge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noire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rouge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Tuile terre-cuite rouge</a:t>
                      </a:r>
                    </a:p>
                    <a:p>
                      <a:pPr algn="ctr"/>
                      <a:r>
                        <a:rPr lang="fr-BE" sz="900" dirty="0"/>
                        <a:t>Gouttière pendante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391834"/>
                  </a:ext>
                </a:extLst>
              </a:tr>
              <a:tr h="344556"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gris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Maçonnerie peinte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blanc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ocre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blanc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772459"/>
                  </a:ext>
                </a:extLst>
              </a:tr>
              <a:tr h="396553"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Brique de parement</a:t>
                      </a:r>
                    </a:p>
                    <a:p>
                      <a:pPr algn="ctr"/>
                      <a:r>
                        <a:rPr lang="fr-BE" sz="900" dirty="0"/>
                        <a:t>Soubassement pierre naturelle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Maçonnerie peinte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Brique de parement</a:t>
                      </a:r>
                    </a:p>
                    <a:p>
                      <a:pPr algn="ctr"/>
                      <a:r>
                        <a:rPr lang="fr-BE" sz="900" dirty="0"/>
                        <a:t>Soubassement pierre naturelle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Brique de parement</a:t>
                      </a:r>
                    </a:p>
                    <a:p>
                      <a:pPr algn="ctr"/>
                      <a:r>
                        <a:rPr lang="fr-BE" sz="900" dirty="0"/>
                        <a:t>Soubassement pierre naturelle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Brique de parement naturelle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Enduit blanc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929022"/>
                  </a:ext>
                </a:extLst>
              </a:tr>
              <a:tr h="396553"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Auvent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Auvent</a:t>
                      </a:r>
                    </a:p>
                    <a:p>
                      <a:pPr algn="ctr"/>
                      <a:r>
                        <a:rPr lang="fr-BE" sz="900" dirty="0"/>
                        <a:t>Descente d’eau centrée</a:t>
                      </a:r>
                    </a:p>
                    <a:p>
                      <a:pPr algn="ctr"/>
                      <a:r>
                        <a:rPr lang="fr-BE" sz="900" dirty="0"/>
                        <a:t>Brises de toiture</a:t>
                      </a:r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Géométrie générale</a:t>
                      </a:r>
                    </a:p>
                    <a:p>
                      <a:pPr algn="ctr"/>
                      <a:r>
                        <a:rPr lang="fr-BE" sz="900" dirty="0"/>
                        <a:t>Débordement de toiture</a:t>
                      </a:r>
                    </a:p>
                    <a:p>
                      <a:pPr algn="ctr"/>
                      <a:r>
                        <a:rPr lang="fr-BE" sz="900" dirty="0"/>
                        <a:t>Auvent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Auvent</a:t>
                      </a:r>
                      <a:endParaRPr lang="fr-B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900" dirty="0"/>
                        <a:t>Auvent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8961"/>
                  </a:ext>
                </a:extLst>
              </a:tr>
            </a:tbl>
          </a:graphicData>
        </a:graphic>
      </p:graphicFrame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E895DF33-4589-49FB-8090-08E477FBB3F6}"/>
              </a:ext>
            </a:extLst>
          </p:cNvPr>
          <p:cNvCxnSpPr>
            <a:cxnSpLocks/>
          </p:cNvCxnSpPr>
          <p:nvPr/>
        </p:nvCxnSpPr>
        <p:spPr>
          <a:xfrm>
            <a:off x="284672" y="4903132"/>
            <a:ext cx="11333890" cy="28306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2972CBA8-673F-41EA-8AA6-D6F4CB948EB5}"/>
              </a:ext>
            </a:extLst>
          </p:cNvPr>
          <p:cNvCxnSpPr>
            <a:cxnSpLocks/>
          </p:cNvCxnSpPr>
          <p:nvPr/>
        </p:nvCxnSpPr>
        <p:spPr>
          <a:xfrm>
            <a:off x="284672" y="5228015"/>
            <a:ext cx="11333890" cy="28306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FC15D12-5649-4FDB-B971-28ED1629DCCD}"/>
              </a:ext>
            </a:extLst>
          </p:cNvPr>
          <p:cNvCxnSpPr>
            <a:cxnSpLocks/>
          </p:cNvCxnSpPr>
          <p:nvPr/>
        </p:nvCxnSpPr>
        <p:spPr>
          <a:xfrm>
            <a:off x="284672" y="5653506"/>
            <a:ext cx="11333890" cy="28306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Espace réservé du contenu 17">
            <a:extLst>
              <a:ext uri="{FF2B5EF4-FFF2-40B4-BE49-F238E27FC236}">
                <a16:creationId xmlns:a16="http://schemas.microsoft.com/office/drawing/2014/main" id="{64031A8A-0361-41CA-BDEB-794506CB53E8}"/>
              </a:ext>
            </a:extLst>
          </p:cNvPr>
          <p:cNvSpPr txBox="1">
            <a:spLocks/>
          </p:cNvSpPr>
          <p:nvPr/>
        </p:nvSpPr>
        <p:spPr>
          <a:xfrm>
            <a:off x="204976" y="4957683"/>
            <a:ext cx="1082930" cy="19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Premier niveau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2" name="Espace réservé du contenu 17">
            <a:extLst>
              <a:ext uri="{FF2B5EF4-FFF2-40B4-BE49-F238E27FC236}">
                <a16:creationId xmlns:a16="http://schemas.microsoft.com/office/drawing/2014/main" id="{2DE24F4E-DA8E-4B36-AC93-0CC26CEF3ABB}"/>
              </a:ext>
            </a:extLst>
          </p:cNvPr>
          <p:cNvSpPr txBox="1">
            <a:spLocks/>
          </p:cNvSpPr>
          <p:nvPr/>
        </p:nvSpPr>
        <p:spPr>
          <a:xfrm>
            <a:off x="204976" y="5283854"/>
            <a:ext cx="1082930" cy="19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Rez-de-chaussée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3" name="Espace réservé du contenu 17">
            <a:extLst>
              <a:ext uri="{FF2B5EF4-FFF2-40B4-BE49-F238E27FC236}">
                <a16:creationId xmlns:a16="http://schemas.microsoft.com/office/drawing/2014/main" id="{9F2D4ABE-1499-45E1-BE05-9176C5FF4D66}"/>
              </a:ext>
            </a:extLst>
          </p:cNvPr>
          <p:cNvSpPr txBox="1">
            <a:spLocks/>
          </p:cNvSpPr>
          <p:nvPr/>
        </p:nvSpPr>
        <p:spPr>
          <a:xfrm>
            <a:off x="204976" y="5663293"/>
            <a:ext cx="1082930" cy="19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Spécificités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7" name="Image 26" descr="Une image contenant extérieur, ciel, bâtiment, maison&#10;&#10;Description générée automatiquement">
            <a:extLst>
              <a:ext uri="{FF2B5EF4-FFF2-40B4-BE49-F238E27FC236}">
                <a16:creationId xmlns:a16="http://schemas.microsoft.com/office/drawing/2014/main" id="{240954A8-91C8-4D1B-A37E-7FC13139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3" t="9215" r="15338" b="7928"/>
          <a:stretch/>
        </p:blipFill>
        <p:spPr>
          <a:xfrm>
            <a:off x="2900428" y="1911706"/>
            <a:ext cx="1719980" cy="244237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CD0C940-48C2-42F4-B360-620F67063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5" t="104" r="-864" b="6068"/>
          <a:stretch/>
        </p:blipFill>
        <p:spPr>
          <a:xfrm>
            <a:off x="1176875" y="1911669"/>
            <a:ext cx="1657330" cy="2441168"/>
          </a:xfrm>
          <a:prstGeom prst="rect">
            <a:avLst/>
          </a:prstGeom>
        </p:spPr>
      </p:pic>
      <p:pic>
        <p:nvPicPr>
          <p:cNvPr id="29" name="Image 28" descr="Une image contenant extérieur, bâtiment, ciel, voiture&#10;&#10;Description générée automatiquement">
            <a:extLst>
              <a:ext uri="{FF2B5EF4-FFF2-40B4-BE49-F238E27FC236}">
                <a16:creationId xmlns:a16="http://schemas.microsoft.com/office/drawing/2014/main" id="{BAE707F6-8095-4E34-B8E7-EBE7F201F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46" r="16537" b="2986"/>
          <a:stretch/>
        </p:blipFill>
        <p:spPr>
          <a:xfrm>
            <a:off x="8274709" y="1911705"/>
            <a:ext cx="1564812" cy="2442371"/>
          </a:xfrm>
          <a:prstGeom prst="rect">
            <a:avLst/>
          </a:prstGeom>
        </p:spPr>
      </p:pic>
      <p:pic>
        <p:nvPicPr>
          <p:cNvPr id="30" name="Image 29" descr="Une image contenant extérieur, bâtiment, ciel, maison&#10;&#10;Description générée automatiquement">
            <a:extLst>
              <a:ext uri="{FF2B5EF4-FFF2-40B4-BE49-F238E27FC236}">
                <a16:creationId xmlns:a16="http://schemas.microsoft.com/office/drawing/2014/main" id="{88BE9B58-CEFB-4DFD-A5C5-1A514F6ED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84" b="9394"/>
          <a:stretch/>
        </p:blipFill>
        <p:spPr>
          <a:xfrm>
            <a:off x="9902856" y="1904804"/>
            <a:ext cx="1719980" cy="24411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8CBD8E0-18D1-44A7-BEAC-3F6D43D45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919" y="1912921"/>
            <a:ext cx="1719980" cy="244237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B085AB2-9E9A-4A85-BBDF-483D890E93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33" r="10060" b="14787"/>
          <a:stretch/>
        </p:blipFill>
        <p:spPr>
          <a:xfrm>
            <a:off x="6489747" y="1911766"/>
            <a:ext cx="1719982" cy="24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contenu 17">
            <a:extLst>
              <a:ext uri="{FF2B5EF4-FFF2-40B4-BE49-F238E27FC236}">
                <a16:creationId xmlns:a16="http://schemas.microsoft.com/office/drawing/2014/main" id="{E98EEC0C-C9C8-483B-85B9-77659FFABF87}"/>
              </a:ext>
            </a:extLst>
          </p:cNvPr>
          <p:cNvSpPr txBox="1">
            <a:spLocks/>
          </p:cNvSpPr>
          <p:nvPr/>
        </p:nvSpPr>
        <p:spPr>
          <a:xfrm>
            <a:off x="513446" y="4786754"/>
            <a:ext cx="7724780" cy="67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D2472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S’inscrit dans la volonté initiale des architectes de valoriser la façade à rue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D2472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Apporte une dimension écologique au projet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D2472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Maintient d’une cohérence architecturale avec le projet de rénovation du Foyer Anderlechtois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43F79B51-2537-4482-8933-0887A67B68C8}"/>
              </a:ext>
            </a:extLst>
          </p:cNvPr>
          <p:cNvSpPr txBox="1">
            <a:spLocks/>
          </p:cNvSpPr>
          <p:nvPr/>
        </p:nvSpPr>
        <p:spPr>
          <a:xfrm>
            <a:off x="541610" y="5562582"/>
            <a:ext cx="8559656" cy="230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Solutions :</a:t>
            </a:r>
          </a:p>
        </p:txBody>
      </p:sp>
      <p:sp>
        <p:nvSpPr>
          <p:cNvPr id="34" name="Espace réservé du contenu 17">
            <a:extLst>
              <a:ext uri="{FF2B5EF4-FFF2-40B4-BE49-F238E27FC236}">
                <a16:creationId xmlns:a16="http://schemas.microsoft.com/office/drawing/2014/main" id="{7B747B9A-4261-442E-9762-EF07827F355B}"/>
              </a:ext>
            </a:extLst>
          </p:cNvPr>
          <p:cNvSpPr txBox="1">
            <a:spLocks/>
          </p:cNvSpPr>
          <p:nvPr/>
        </p:nvSpPr>
        <p:spPr>
          <a:xfrm>
            <a:off x="513446" y="5776635"/>
            <a:ext cx="7724780" cy="67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D2472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Nécessite une installation de chantier moins importante et propre à chaque habitation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D2472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Permet la standardisation grâce à l’étude de cas type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5D44B56-8CFC-4703-A81F-919E9800F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3" b="7358"/>
          <a:stretch/>
        </p:blipFill>
        <p:spPr>
          <a:xfrm>
            <a:off x="612475" y="1355596"/>
            <a:ext cx="10981427" cy="33039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63A3DE-AA8D-49DE-B6DD-6CDD30BFC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36" y="4786754"/>
            <a:ext cx="3195765" cy="16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7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Maximiser l’accessibilité financière de la rénovation globale</a:t>
            </a:r>
            <a:endParaRPr sz="3600"/>
          </a:p>
        </p:txBody>
      </p:sp>
      <p:sp>
        <p:nvSpPr>
          <p:cNvPr id="747" name="Google Shape;747;p17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297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Eclairer sur les options de financement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7297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Prémâcher les </a:t>
            </a: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démarches de primes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7297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Encourager les acteurs publics et privés à </a:t>
            </a: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expérimenter des solutions innovantes</a:t>
            </a: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en profitant de ce laboratoire ! </a:t>
            </a:r>
            <a:r>
              <a:rPr lang="fr-BE" sz="20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&gt; Rôle de l’Alliance</a:t>
            </a:r>
            <a:endParaRPr sz="2000" b="1" i="0" u="none" strike="noStrike" cap="none">
              <a:solidFill>
                <a:schemeClr val="dk1"/>
              </a:solidFill>
              <a:highlight>
                <a:srgbClr val="FFFF00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7297"/>
              <a:buFont typeface="Arial"/>
              <a:buChar char="•"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Concevoir une solution inclusive de financement de la rénovation collective (par Triodos)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8"/>
          <p:cNvSpPr/>
          <p:nvPr/>
        </p:nvSpPr>
        <p:spPr>
          <a:xfrm>
            <a:off x="359923" y="778213"/>
            <a:ext cx="1332690" cy="64018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fr-BE" sz="4000" b="1"/>
              <a:t>Il est nécessaire d’apporter des solutions pour le financement de la rénovation globale</a:t>
            </a:r>
            <a:endParaRPr/>
          </a:p>
        </p:txBody>
      </p:sp>
      <p:sp>
        <p:nvSpPr>
          <p:cNvPr id="754" name="Google Shape;754;p18"/>
          <p:cNvSpPr txBox="1">
            <a:spLocks noGrp="1"/>
          </p:cNvSpPr>
          <p:nvPr>
            <p:ph type="body" idx="1"/>
          </p:nvPr>
        </p:nvSpPr>
        <p:spPr>
          <a:xfrm>
            <a:off x="359923" y="1849617"/>
            <a:ext cx="5155052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Primes RENOLUTION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Montants élevés</a:t>
            </a: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surtout pour catégories II et III</a:t>
            </a:r>
            <a:endParaRPr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Cadre favorable à la rénovation globale </a:t>
            </a:r>
            <a:b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(prime à l’audit et à l’accompagnement archi, bonus bouquet de travaux)</a:t>
            </a:r>
            <a:endParaRPr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 totem et éligibilité des propriétaires bailleurs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I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Libérable après réalisation</a:t>
            </a: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=&gt; accessibilité réduite</a:t>
            </a:r>
            <a:endParaRPr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sym typeface="Arial"/>
              </a:rPr>
              <a:t>Pas de combinaison avec le prêt vert </a:t>
            </a:r>
            <a:endParaRPr b="1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Conditionnement à rester domicilié pendant 5 ans est un frein avec la mobilité des ménages</a:t>
            </a:r>
            <a:endParaRPr dirty="0"/>
          </a:p>
        </p:txBody>
      </p:sp>
      <p:sp>
        <p:nvSpPr>
          <p:cNvPr id="755" name="Google Shape;755;p18"/>
          <p:cNvSpPr txBox="1">
            <a:spLocks noGrp="1"/>
          </p:cNvSpPr>
          <p:nvPr>
            <p:ph type="body" idx="1"/>
          </p:nvPr>
        </p:nvSpPr>
        <p:spPr>
          <a:xfrm>
            <a:off x="5901179" y="1849616"/>
            <a:ext cx="5976593" cy="473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fr-BE" sz="1800" b="1" dirty="0"/>
              <a:t>Objectifs :</a:t>
            </a:r>
            <a:br>
              <a:rPr lang="fr-BE" sz="1800" b="1" dirty="0"/>
            </a:br>
            <a:r>
              <a:rPr lang="fr-BE" sz="1800" b="1" dirty="0"/>
              <a:t>&gt; rénovation globale à 150-200€/mois </a:t>
            </a:r>
            <a:br>
              <a:rPr lang="fr-BE" sz="1800" b="1" dirty="0"/>
            </a:br>
            <a:r>
              <a:rPr lang="fr-BE" sz="1800" b="1" dirty="0"/>
              <a:t>&gt; avec des solutions transférables</a:t>
            </a:r>
            <a:endParaRPr lang="fr-BE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BE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solution de financement </a:t>
            </a:r>
            <a:r>
              <a:rPr lang="fr-BE" sz="1800" b="1" dirty="0"/>
              <a:t>prête pour juin</a:t>
            </a: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2022 ?</a:t>
            </a:r>
            <a:endParaRPr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Prêt vert </a:t>
            </a: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Rehausser le plafond, préfinancement des primes, inclure l’ensemble des coûts de la rénovation</a:t>
            </a:r>
            <a:endParaRPr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Proposer un produit public ou une garantie de la région </a:t>
            </a:r>
            <a:r>
              <a:rPr lang="fr-B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encourager l’émergence de produits privés</a:t>
            </a:r>
            <a:endParaRPr dirty="0"/>
          </a:p>
          <a:p>
            <a:pPr marL="457200" lvl="2" indent="0">
              <a:lnSpc>
                <a:spcPct val="120000"/>
              </a:lnSpc>
              <a:buNone/>
            </a:pPr>
            <a:r>
              <a:rPr lang="fr-BE" sz="1200" b="1" dirty="0"/>
              <a:t>« prêt avance mutation »/« prêt sans remboursement »</a:t>
            </a:r>
            <a:r>
              <a:rPr lang="fr-BE" sz="1200" dirty="0"/>
              <a:t> </a:t>
            </a:r>
            <a:br>
              <a:rPr lang="fr-BE" sz="1200" dirty="0"/>
            </a:br>
            <a:r>
              <a:rPr lang="fr-BE" sz="1200" dirty="0"/>
              <a:t>(le prêt est remboursé au moment de la revente)</a:t>
            </a:r>
            <a:endParaRPr dirty="0"/>
          </a:p>
          <a:p>
            <a:pPr marL="457200" lvl="2" indent="0">
              <a:lnSpc>
                <a:spcPct val="120000"/>
              </a:lnSpc>
              <a:buNone/>
            </a:pPr>
            <a:r>
              <a:rPr lang="fr-BE" sz="1200" dirty="0"/>
              <a:t>financement </a:t>
            </a:r>
            <a:r>
              <a:rPr lang="fr-BE" sz="1200" b="1" dirty="0"/>
              <a:t>attaché à la pierre</a:t>
            </a:r>
            <a:endParaRPr sz="1000" b="1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fr-BE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minima, le faire en profitant de ce cadre pilote</a:t>
            </a:r>
            <a:endParaRPr dirty="0"/>
          </a:p>
        </p:txBody>
      </p:sp>
      <p:pic>
        <p:nvPicPr>
          <p:cNvPr id="756" name="Google Shape;756;p18" descr="Thumbs up sign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923" y="2160954"/>
            <a:ext cx="421448" cy="42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18" descr="Thumbs Down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923" y="4069887"/>
            <a:ext cx="414328" cy="41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43A35DB-A3EF-40F6-B81C-272739187F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9235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43A35DB-A3EF-40F6-B81C-272739187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2" name="Google Shape;712;p13"/>
          <p:cNvSpPr txBox="1">
            <a:spLocks noGrp="1"/>
          </p:cNvSpPr>
          <p:nvPr>
            <p:ph type="title"/>
          </p:nvPr>
        </p:nvSpPr>
        <p:spPr>
          <a:xfrm>
            <a:off x="461917" y="2084822"/>
            <a:ext cx="4337940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Sur le plan du financement, nous réalisons l’état de la situation</a:t>
            </a:r>
            <a:endParaRPr sz="3600" dirty="0"/>
          </a:p>
        </p:txBody>
      </p:sp>
      <p:sp>
        <p:nvSpPr>
          <p:cNvPr id="713" name="Google Shape;713;p13"/>
          <p:cNvSpPr txBox="1"/>
          <p:nvPr/>
        </p:nvSpPr>
        <p:spPr>
          <a:xfrm>
            <a:off x="5536013" y="659877"/>
            <a:ext cx="6194071" cy="609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Déjà réalisé :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Diagnostic des capacités financières des participants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Simulateur de primes </a:t>
            </a:r>
            <a:r>
              <a:rPr lang="fr-BE" sz="4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Rénolution</a:t>
            </a:r>
            <a:endParaRPr lang="fr-BE" sz="4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Scan des options de financement 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Cadrage du livrable de </a:t>
            </a:r>
            <a:r>
              <a:rPr lang="fr-BE" sz="48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Triodos</a:t>
            </a:r>
            <a:endParaRPr lang="fr-BE" sz="4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R="0" lvl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réaliser :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Identifier les plans financiers </a:t>
            </a:r>
            <a:b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 typologies de bâtiment et profil de revenu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Pousser les acteurs publics et privés à proposer des solutions adaptées 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 panose="020B0604020202020204" pitchFamily="34" charset="0"/>
              <a:buChar char="•"/>
            </a:pPr>
            <a:r>
              <a:rPr lang="fr-BE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Poursuivre l’étude de ce que l’approche collective rend possible, et l’identification des besoins pour permettre la mise en œuvre d’une solution innovante</a:t>
            </a:r>
            <a:endParaRPr lang="fr-BE" sz="48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29854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9"/>
          <p:cNvSpPr txBox="1">
            <a:spLocks noGrp="1"/>
          </p:cNvSpPr>
          <p:nvPr>
            <p:ph type="title"/>
          </p:nvPr>
        </p:nvSpPr>
        <p:spPr>
          <a:xfrm>
            <a:off x="377073" y="1849617"/>
            <a:ext cx="4769962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L’échelle du quartier permet l’optimum entre efficacité énergétique et énergie renouvelable</a:t>
            </a:r>
            <a:endParaRPr sz="3600"/>
          </a:p>
        </p:txBody>
      </p:sp>
      <p:sp>
        <p:nvSpPr>
          <p:cNvPr id="763" name="Google Shape;763;p19"/>
          <p:cNvSpPr txBox="1"/>
          <p:nvPr/>
        </p:nvSpPr>
        <p:spPr>
          <a:xfrm>
            <a:off x="5536013" y="1849617"/>
            <a:ext cx="6194071" cy="4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Trebuchet MS"/>
              <a:buNone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Dans ce projet :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Schéma directeur </a:t>
            </a: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 réseaux de chaleur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Études de préfaisabilité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Trebuchet MS"/>
              <a:buNone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Projets de suivi :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Tenir compte de l’optimum EE/SER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Business model pour le réseau de chaleur et plan de déploiement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Modèles de copropriété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Implémentation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15EBDF8-B7A3-4386-A5DF-542969A6AA8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6118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2" name="Google Shape;762;p19"/>
          <p:cNvSpPr txBox="1">
            <a:spLocks noGrp="1"/>
          </p:cNvSpPr>
          <p:nvPr>
            <p:ph type="title"/>
          </p:nvPr>
        </p:nvSpPr>
        <p:spPr>
          <a:xfrm>
            <a:off x="377073" y="1849617"/>
            <a:ext cx="4769962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Réseau de chaleur : collecte de données et perspectives d’implémentation</a:t>
            </a:r>
            <a:endParaRPr sz="3600" dirty="0"/>
          </a:p>
        </p:txBody>
      </p:sp>
      <p:sp>
        <p:nvSpPr>
          <p:cNvPr id="763" name="Google Shape;763;p19"/>
          <p:cNvSpPr txBox="1"/>
          <p:nvPr/>
        </p:nvSpPr>
        <p:spPr>
          <a:xfrm>
            <a:off x="5536013" y="1849617"/>
            <a:ext cx="6194071" cy="457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Trebuchet MS"/>
              <a:buNone/>
            </a:pPr>
            <a:r>
              <a:rPr lang="fr-BE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Déjà réalisé :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Échanges multiples pour collecte des données </a:t>
            </a:r>
            <a:br>
              <a:rPr lang="fr-BE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20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(dont Sibelga)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Dialogue avec le FA pour les engager dans la démarche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Contours de projets de suivi vers l’implémentation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Trebuchet MS"/>
              <a:buNone/>
            </a:pPr>
            <a:r>
              <a:rPr lang="fr-BE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réaliser :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Poursuivre la collecte de données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Arial"/>
              <a:buChar char="•"/>
            </a:pPr>
            <a:r>
              <a:rPr lang="fr-BE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Elaborer le schéma directeur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139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Un monitoring des résultats pour assurer la qualité de laboratoire</a:t>
            </a:r>
            <a:endParaRPr sz="3600"/>
          </a:p>
        </p:txBody>
      </p:sp>
      <p:sp>
        <p:nvSpPr>
          <p:cNvPr id="769" name="Google Shape;769;p20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Impacts environnementaux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Impacts socio-économiques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Impacts sur la qualité du logement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Analyse des conditions de réplicabilité</a:t>
            </a:r>
            <a:endParaRPr sz="2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CD6BA30-A64A-435C-B17F-DDF33D58F0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4708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" name="Google Shape;768;p2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Assurer une conduite efficace et efficiente du projet</a:t>
            </a:r>
            <a:endParaRPr sz="3600" dirty="0"/>
          </a:p>
        </p:txBody>
      </p:sp>
      <p:sp>
        <p:nvSpPr>
          <p:cNvPr id="769" name="Google Shape;769;p20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Coordination de projet</a:t>
            </a:r>
          </a:p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Contrôle qualité, suivi et évaluation</a:t>
            </a:r>
            <a:endParaRPr lang="fr-BE"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BE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Gestion financière</a:t>
            </a:r>
            <a:endParaRPr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7844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9065FC-66CA-447A-B323-F1CBE9C35BA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7697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49065FC-66CA-447A-B323-F1CBE9C35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" name="Google Shape;768;p2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600" dirty="0"/>
              <a:t>La mise sur rail du projet et du consortium est ce qui nous a pris le plus de temps</a:t>
            </a:r>
          </a:p>
        </p:txBody>
      </p:sp>
      <p:sp>
        <p:nvSpPr>
          <p:cNvPr id="769" name="Google Shape;769;p20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Cadrage des contributions de chacun</a:t>
            </a:r>
            <a:endParaRPr lang="fr-FR" dirty="0"/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Conventions de partenariats</a:t>
            </a:r>
            <a:endParaRPr lang="fr-FR" dirty="0"/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Mobilisation et communication avec les parties prenantes, dont les GT de l’alliance</a:t>
            </a:r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Procédure de recrutement d’un administratif dans l’ASBL</a:t>
            </a:r>
            <a:endParaRPr lang="fr-FR" sz="20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6901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SzPts val="1800"/>
              <a:buNone/>
            </a:pPr>
            <a:r>
              <a:rPr lang="fr-BE" sz="3600"/>
              <a:t>La rénovation collective,</a:t>
            </a:r>
            <a:br>
              <a:rPr lang="fr-BE" sz="3600"/>
            </a:br>
            <a:r>
              <a:rPr lang="fr-BE" sz="3600"/>
              <a:t>un changement de paradigme </a:t>
            </a:r>
            <a:br>
              <a:rPr lang="fr-BE" sz="3600"/>
            </a:br>
            <a:r>
              <a:rPr lang="fr-BE" sz="3600"/>
              <a:t>pour rencontrer les objectifs de la Rénolution</a:t>
            </a:r>
            <a:endParaRPr sz="3600"/>
          </a:p>
        </p:txBody>
      </p:sp>
      <p:sp>
        <p:nvSpPr>
          <p:cNvPr id="569" name="Google Shape;569;p4"/>
          <p:cNvSpPr txBox="1"/>
          <p:nvPr/>
        </p:nvSpPr>
        <p:spPr>
          <a:xfrm>
            <a:off x="5536013" y="1849617"/>
            <a:ext cx="6194071" cy="468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Mieux déclencher </a:t>
            </a:r>
            <a:b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les décisions de rénover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Partager les apprentissages </a:t>
            </a:r>
            <a:b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entre voisins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Réduire les coûts de rénovation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Simplifier les processus urbanistiques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Structurer une approche inclusive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78947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…</a:t>
            </a:r>
            <a:endParaRPr/>
          </a:p>
          <a:p>
            <a:pPr marL="6858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78947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535021" y="1942107"/>
            <a:ext cx="4473021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Trebuchet MS"/>
              <a:buNone/>
            </a:pPr>
            <a:r>
              <a:rPr lang="fr-BE" sz="3600"/>
              <a:t>Le projet touche aux différents enjeux ciblés par les GT de l’Alliance Rénolution</a:t>
            </a:r>
            <a:endParaRPr sz="3600"/>
          </a:p>
        </p:txBody>
      </p:sp>
      <p:sp>
        <p:nvSpPr>
          <p:cNvPr id="775" name="Google Shape;775;p21"/>
          <p:cNvSpPr txBox="1">
            <a:spLocks noGrp="1"/>
          </p:cNvSpPr>
          <p:nvPr>
            <p:ph type="sldNum" idx="12"/>
          </p:nvPr>
        </p:nvSpPr>
        <p:spPr>
          <a:xfrm>
            <a:off x="11483721" y="5800179"/>
            <a:ext cx="594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fr-BE"/>
              <a:t>30</a:t>
            </a:fld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ftr" idx="11"/>
          </p:nvPr>
        </p:nvSpPr>
        <p:spPr>
          <a:xfrm rot="5400000">
            <a:off x="9827347" y="2710269"/>
            <a:ext cx="3901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fr-BE"/>
              <a:t>Rénover ensemble pour une ville durable </a:t>
            </a:r>
            <a:endParaRPr/>
          </a:p>
        </p:txBody>
      </p:sp>
      <p:sp>
        <p:nvSpPr>
          <p:cNvPr id="777" name="Google Shape;777;p21"/>
          <p:cNvSpPr txBox="1"/>
          <p:nvPr/>
        </p:nvSpPr>
        <p:spPr>
          <a:xfrm>
            <a:off x="5951984" y="824283"/>
            <a:ext cx="4968552" cy="79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1"/>
          <p:cNvSpPr/>
          <p:nvPr/>
        </p:nvSpPr>
        <p:spPr>
          <a:xfrm>
            <a:off x="6027174" y="1844824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Réglementation</a:t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9" name="Google Shape;779;p21"/>
          <p:cNvSpPr/>
          <p:nvPr/>
        </p:nvSpPr>
        <p:spPr>
          <a:xfrm>
            <a:off x="6027174" y="2356101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Urbanisme et Patrimoine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1"/>
          <p:cNvSpPr/>
          <p:nvPr/>
        </p:nvSpPr>
        <p:spPr>
          <a:xfrm>
            <a:off x="6027174" y="2867378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Rénovation urbaine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1"/>
          <p:cNvSpPr/>
          <p:nvPr/>
        </p:nvSpPr>
        <p:spPr>
          <a:xfrm>
            <a:off x="6027174" y="3378655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Financement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2" name="Google Shape;782;p21"/>
          <p:cNvSpPr/>
          <p:nvPr/>
        </p:nvSpPr>
        <p:spPr>
          <a:xfrm>
            <a:off x="6027174" y="3889932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Accompagnement demande / offre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1"/>
          <p:cNvSpPr/>
          <p:nvPr/>
        </p:nvSpPr>
        <p:spPr>
          <a:xfrm>
            <a:off x="6027174" y="4401209"/>
            <a:ext cx="4749346" cy="36004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Formation et Emploi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1"/>
          <p:cNvSpPr/>
          <p:nvPr/>
        </p:nvSpPr>
        <p:spPr>
          <a:xfrm>
            <a:off x="6027174" y="4912488"/>
            <a:ext cx="4749346" cy="360040"/>
          </a:xfrm>
          <a:prstGeom prst="roundRect">
            <a:avLst>
              <a:gd name="adj" fmla="val 16667"/>
            </a:avLst>
          </a:prstGeom>
          <a:solidFill>
            <a:srgbClr val="23914B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</a:pPr>
            <a:r>
              <a:rPr lang="fr-BE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Logistique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9065FC-66CA-447A-B323-F1CBE9C35BA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7477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" name="Google Shape;768;p20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600"/>
              <a:t>Les besoins envers les GT de l’alliance, BE et le cabinet</a:t>
            </a:r>
            <a:endParaRPr lang="fr-FR" sz="3600" dirty="0"/>
          </a:p>
        </p:txBody>
      </p:sp>
      <p:sp>
        <p:nvSpPr>
          <p:cNvPr id="769" name="Google Shape;769;p20"/>
          <p:cNvSpPr txBox="1"/>
          <p:nvPr/>
        </p:nvSpPr>
        <p:spPr>
          <a:xfrm>
            <a:off x="5536013" y="1138136"/>
            <a:ext cx="6194071" cy="50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685800" marR="0" lvl="0" indent="-685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GT Financement </a:t>
            </a:r>
            <a:r>
              <a:rPr lang="fr-FR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: Proposer des </a:t>
            </a: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solutions de financement</a:t>
            </a:r>
            <a:r>
              <a:rPr lang="fr-FR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adéquates pour la rénovation énergétique profonde, ou un cadre (garantie) qu</a:t>
            </a:r>
            <a:r>
              <a:rPr lang="fr-FR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 permet l’innovation par les acteurs privés</a:t>
            </a:r>
            <a:endParaRPr lang="fr-FR" dirty="0"/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GT Urbanisme et patrimoine</a:t>
            </a:r>
            <a:r>
              <a:rPr lang="fr-FR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: Porter une analyse urbanistique du quartier pour éclairer les réflexions sur les choix architecturaux</a:t>
            </a:r>
            <a:endParaRPr lang="fr-FR" dirty="0"/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GT règlementation</a:t>
            </a:r>
            <a:r>
              <a:rPr lang="fr-FR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: </a:t>
            </a:r>
            <a:r>
              <a:rPr lang="fr-FR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s’assurer de l’intégration des objectifs climat/</a:t>
            </a:r>
            <a:r>
              <a:rPr lang="fr-FR" sz="20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rénolution</a:t>
            </a:r>
            <a:r>
              <a:rPr lang="fr-FR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dans les différentes règlementation, dont les règlements (zonés) d’urbanisme</a:t>
            </a:r>
            <a:endParaRPr lang="fr-FR"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 communication sur le projet </a:t>
            </a:r>
            <a:r>
              <a:rPr lang="fr-FR" sz="200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aidera à la mobilisation et à encourager les participants</a:t>
            </a:r>
          </a:p>
        </p:txBody>
      </p:sp>
    </p:spTree>
    <p:extLst>
      <p:ext uri="{BB962C8B-B14F-4D97-AF65-F5344CB8AC3E}">
        <p14:creationId xmlns:p14="http://schemas.microsoft.com/office/powerpoint/2010/main" val="360633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B518-FC6A-4BF5-A73A-E7A1C06D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7DB8CE3-8A2B-40AD-A261-009BA300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7" y="157229"/>
            <a:ext cx="10212372" cy="65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0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2C4EF42-591C-4DA3-A5D4-B8813B51B6E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1003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DFE1B2-FF9A-4168-BD14-A233FAFBB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62A0541-3006-45EB-B02A-2F324769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0" y="323850"/>
            <a:ext cx="498157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69;p20">
            <a:extLst>
              <a:ext uri="{FF2B5EF4-FFF2-40B4-BE49-F238E27FC236}">
                <a16:creationId xmlns:a16="http://schemas.microsoft.com/office/drawing/2014/main" id="{A8039F8D-303E-4DA6-82BB-1791A143212C}"/>
              </a:ext>
            </a:extLst>
          </p:cNvPr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Gouvernance :</a:t>
            </a:r>
          </a:p>
          <a:p>
            <a: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fr-FR"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 et le cabinet sont</a:t>
            </a:r>
            <a:r>
              <a:rPr lang="fr-FR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-ils ouverts à composer le comité de pilotage (=CA) tel que proposé dans notre candidature ?</a:t>
            </a:r>
          </a:p>
          <a:p>
            <a:pPr marL="685800" marR="0" lvl="0" indent="-685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fr-FR" sz="20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Sibelga est demandeur d’intégrer ce comité de pilotage </a:t>
            </a:r>
            <a:endParaRPr lang="fr-FR" sz="200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36511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22"/>
          <p:cNvPicPr preferRelativeResize="0"/>
          <p:nvPr/>
        </p:nvPicPr>
        <p:blipFill rotWithShape="1">
          <a:blip r:embed="rId3">
            <a:alphaModFix/>
          </a:blip>
          <a:srcRect l="4447" t="21958"/>
          <a:stretch/>
        </p:blipFill>
        <p:spPr>
          <a:xfrm>
            <a:off x="0" y="-6120"/>
            <a:ext cx="12240000" cy="68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2"/>
          <p:cNvSpPr/>
          <p:nvPr/>
        </p:nvSpPr>
        <p:spPr>
          <a:xfrm>
            <a:off x="839880" y="2084760"/>
            <a:ext cx="4031280" cy="323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2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34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2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2"/>
          <p:cNvSpPr txBox="1"/>
          <p:nvPr/>
        </p:nvSpPr>
        <p:spPr>
          <a:xfrm>
            <a:off x="650449" y="360000"/>
            <a:ext cx="10869551" cy="5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 b="1" strike="noStrike" dirty="0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Volontiers vos suggestions et votre implication pour expérimenter et inspirer à travers ce projet</a:t>
            </a:r>
            <a:br>
              <a:rPr lang="fr-BE" sz="3600" b="1" strike="noStrike" dirty="0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600" b="1" strike="noStrike" dirty="0">
              <a:solidFill>
                <a:srgbClr val="0900B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 b="1" dirty="0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Ensemble, </a:t>
            </a:r>
            <a:r>
              <a:rPr lang="fr-BE" sz="3600" b="1" strike="noStrike" dirty="0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rendons la rénovation énergétique accessible à tous les bruxellois</a:t>
            </a:r>
            <a:endParaRPr sz="3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2"/>
          <p:cNvSpPr/>
          <p:nvPr/>
        </p:nvSpPr>
        <p:spPr>
          <a:xfrm>
            <a:off x="0" y="5800320"/>
            <a:ext cx="12264272" cy="1057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www.renov-roue-rad.brussels</a:t>
            </a: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BE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renov.roue.rad@gmail.com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+32 499 72 78 14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3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35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3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3"/>
          <p:cNvSpPr/>
          <p:nvPr/>
        </p:nvSpPr>
        <p:spPr>
          <a:xfrm>
            <a:off x="1657800" y="22896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L’ambition du Collectif de La Roue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3"/>
          <p:cNvSpPr txBox="1"/>
          <p:nvPr/>
        </p:nvSpPr>
        <p:spPr>
          <a:xfrm>
            <a:off x="683640" y="644400"/>
            <a:ext cx="10784880" cy="645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fr-BE" sz="1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Les objectifs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réduction des émissions de gaz à effet de serre de 95% d’ici 2050, et de 55% à l’horizon 2030 (par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rapport à 1990)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Objectif global d’une consommation de 100 kW/(m²*an) en moyenne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l’ambition d’aller plus loin (hors RENOLAB: candidature pour un projet JPI-PED/ district d’énergie positive)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=&gt; </a:t>
            </a:r>
            <a:r>
              <a:rPr lang="fr-BE" sz="1600" b="1" strike="noStrike">
                <a:solidFill>
                  <a:srgbClr val="127622"/>
                </a:solidFill>
                <a:latin typeface="Arial"/>
                <a:ea typeface="Arial"/>
                <a:cs typeface="Arial"/>
                <a:sym typeface="Arial"/>
              </a:rPr>
              <a:t>une Cité Jardin de La Roue neutre en carbone, c’est possible!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Faciliter la réplication dans d’autres cités jardin, habitats groupés, cités...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défis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coût et complexité de la rénovation du bâti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conciliation des exigences de conservation du patrimoine architectural et de l’atténuation du changement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Climatique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hétérogénéité du quartier: propriétaires privés/ logements sociaux, moyens financiers, priorités des habitants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opportunités</a:t>
            </a: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uniformité du quartier La Roue: réplicabilité d’un même modéle sur des dizaines de maisons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économies d’échelle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simplification des permis, des démarches pour obtenir des primes, de contrats et de procédures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projet plus attractif pour des entreprises expérimentées et ambitieuses dans le secteur de la rénovation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modèle de financement solidaire et inclusif qui permet à tous voisins de participer selon leurs besoins 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leurs moyens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4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36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4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4"/>
          <p:cNvSpPr/>
          <p:nvPr/>
        </p:nvSpPr>
        <p:spPr>
          <a:xfrm>
            <a:off x="1657800" y="22896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 phasage de nos projets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4"/>
          <p:cNvSpPr txBox="1"/>
          <p:nvPr/>
        </p:nvSpPr>
        <p:spPr>
          <a:xfrm>
            <a:off x="1539720" y="756360"/>
            <a:ext cx="9631080" cy="627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Activités préparatoires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Mars – Juin 2021: Constitution du groupe pilote, conception du projet, premières réunions avec les acteurs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Juin 2021: Préparation des outils de communication (voici notre site web: </a:t>
            </a:r>
            <a:r>
              <a:rPr lang="fr-BE" sz="1400" b="0" u="sng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www.renov-roue-rad.brussels</a:t>
            </a: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Juin 2021 – présent: Compréhension des besoins des habitants participants, entretiens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Juin 2021 – présent: Identification de pistes de soutien et élaboration de dossiers de candidature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Préparation de la Vague 1: Projet „Inspirons le quartier“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Janvier – Juin 2022: Élaboration de 5 solutions types et formalisation d’un cahier de charges pour ces projets de la 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Vague 1, demande de prix et de propositions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en parallèle: Maintien de l’engagement des habitants mobilisés, mobilisation des voisins pour une Vague 2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Juin – Décembre 2022: Démarrage des travaux pour une partie de la Vague 1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La Vague 2 (projet RENOLAB), 2022/ 2023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Compléter les dossiers de la Vague 1, dépôt d’un dossier de permis d’urbanisme groupé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Analyse PEB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Élaboration de projets type pour les participants de la Vague  1 et 2, appui pour les permis, primes, suivi des chantiers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Élaboration et démonstration d’un modèle de financement solidaire (avec la Banque Triodos)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Capitalisation des résultats, analyse de la réplicabilité, comparaison avant/ après, bilan carbone…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* Schéma directeur pour la mise en place de réseaux de chaleur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 ultra: Projets JPI-PED, Projet UE- LIFE, 2023 – 2027, d’autres pistes, d’autres idées</a:t>
            </a: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Étude de faisabilité et mise en place de réseaux de chaleur décentralisés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Modèles de propriété citoyenne/ coopérative pour les réseaux de chaleur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Réplication des solutions collectives pour les maisons du Foyer Anderlechtois et d’autres habitants non participants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aux vagues 1 et 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Mise en place d’autres solutions d’atténuation/ adaptation au changement climatique (eau, biodiversité...)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5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37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11483640" y="586224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37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 rot="5400000">
            <a:off x="7915680" y="86004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5"/>
          <p:cNvSpPr/>
          <p:nvPr/>
        </p:nvSpPr>
        <p:spPr>
          <a:xfrm>
            <a:off x="1657800" y="29088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Les objectifs généraux du projet RENOLAB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5"/>
          <p:cNvSpPr txBox="1"/>
          <p:nvPr/>
        </p:nvSpPr>
        <p:spPr>
          <a:xfrm>
            <a:off x="1587240" y="888840"/>
            <a:ext cx="9717480" cy="504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u="sng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 que nous voulons démontrer</a:t>
            </a:r>
            <a:endParaRPr sz="18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Les approches citoyennes par quartier :</a:t>
            </a:r>
            <a:endParaRPr sz="18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ont le potentiel de déclencher une dynamique de rénovation énergétique permettant d’atteindre le rythme requis par la transition climat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en offrant de multiples bénéfices économiques, environnementaux et sociaux.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None/>
            </a:pPr>
            <a:r>
              <a:rPr lang="fr-BE" sz="1800" b="0" u="sng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Pour ce faire, </a:t>
            </a:r>
            <a:endParaRPr sz="18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None/>
            </a:pPr>
            <a:r>
              <a:rPr lang="fr-BE" sz="1800" b="1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Formuler et de tester un processus de rénovation énergétique à l’échelle du quartier</a:t>
            </a: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pour démontrer le potentiel de travailler à cette échelle en termes de </a:t>
            </a:r>
            <a:endParaRPr sz="18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déclenchement des rénovations énergétiques,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 réduction des coûts,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 temps et d’énergie à toutes les étapes du parcours de rénovation,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548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10B596"/>
              </a:buClr>
              <a:buSzPts val="1800"/>
              <a:buFont typeface="Arial"/>
              <a:buChar char="•"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d’attractivité vers les particuliers et les professionnels de la rénovation.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rgbClr val="00264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 projet veut encourager des rénovations énergétiques globales en améliorant l’information, l’accessibilité des solutions techniques et leurs coûts, la simplification des démarches de permis, l’accessibilité des solutions de financement.</a:t>
            </a:r>
            <a:endParaRPr sz="18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1" name="Google Shape;8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560" y="966960"/>
            <a:ext cx="360" cy="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6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38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6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6"/>
          <p:cNvSpPr/>
          <p:nvPr/>
        </p:nvSpPr>
        <p:spPr>
          <a:xfrm>
            <a:off x="1109520" y="19044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Les objectifs spécifiques...  et les partenaires responsables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6"/>
          <p:cNvSpPr txBox="1"/>
          <p:nvPr/>
        </p:nvSpPr>
        <p:spPr>
          <a:xfrm>
            <a:off x="7163640" y="4892040"/>
            <a:ext cx="849960" cy="54108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Triodos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6"/>
          <p:cNvSpPr txBox="1"/>
          <p:nvPr/>
        </p:nvSpPr>
        <p:spPr>
          <a:xfrm>
            <a:off x="6836760" y="1414800"/>
            <a:ext cx="1555200" cy="54072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Habitat et Participation</a:t>
            </a:r>
            <a:endParaRPr/>
          </a:p>
        </p:txBody>
      </p:sp>
      <p:sp>
        <p:nvSpPr>
          <p:cNvPr id="831" name="Google Shape;831;p26"/>
          <p:cNvSpPr txBox="1"/>
          <p:nvPr/>
        </p:nvSpPr>
        <p:spPr>
          <a:xfrm>
            <a:off x="6699960" y="2934360"/>
            <a:ext cx="1754280" cy="54108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Architectes</a:t>
            </a:r>
            <a:endParaRPr/>
          </a:p>
        </p:txBody>
      </p:sp>
      <p:sp>
        <p:nvSpPr>
          <p:cNvPr id="832" name="Google Shape;832;p26"/>
          <p:cNvSpPr txBox="1"/>
          <p:nvPr/>
        </p:nvSpPr>
        <p:spPr>
          <a:xfrm>
            <a:off x="8500320" y="1417320"/>
            <a:ext cx="1266120" cy="58392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33" name="Google Shape;833;p26"/>
          <p:cNvSpPr txBox="1"/>
          <p:nvPr/>
        </p:nvSpPr>
        <p:spPr>
          <a:xfrm>
            <a:off x="1537560" y="1306080"/>
            <a:ext cx="4883400" cy="54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1: Dynamique d’échelle et mobilisation 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6"/>
          <p:cNvSpPr txBox="1"/>
          <p:nvPr/>
        </p:nvSpPr>
        <p:spPr>
          <a:xfrm>
            <a:off x="1519560" y="1636920"/>
            <a:ext cx="5280840" cy="118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1.1.: Communication et mobilisation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1.2.: Engagement Vague 1 et processus participatifs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1.3.: Mobilisation Vague 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1.4.: Analyse et synthèse des apprentissages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6"/>
          <p:cNvSpPr txBox="1"/>
          <p:nvPr/>
        </p:nvSpPr>
        <p:spPr>
          <a:xfrm>
            <a:off x="1519920" y="2793960"/>
            <a:ext cx="5479560" cy="5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2: Accompagnement technique et administratif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6"/>
          <p:cNvSpPr txBox="1"/>
          <p:nvPr/>
        </p:nvSpPr>
        <p:spPr>
          <a:xfrm>
            <a:off x="1574640" y="3197520"/>
            <a:ext cx="5280840" cy="139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2.1.: État des besoins individuels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2.2.: Standardisation des solutions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2.3.: Accompagnement de la rénovation groupée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2.4.: Mobilisation de tous les acteurs à impliquer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2.5.: Analyse et synthèse des apprentissages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6"/>
          <p:cNvSpPr txBox="1"/>
          <p:nvPr/>
        </p:nvSpPr>
        <p:spPr>
          <a:xfrm>
            <a:off x="8554680" y="2886120"/>
            <a:ext cx="1266120" cy="58392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38" name="Google Shape;838;p26"/>
          <p:cNvSpPr txBox="1"/>
          <p:nvPr/>
        </p:nvSpPr>
        <p:spPr>
          <a:xfrm>
            <a:off x="1501560" y="4392360"/>
            <a:ext cx="5479920" cy="54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3: Modèle de financement inclusif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6"/>
          <p:cNvSpPr txBox="1"/>
          <p:nvPr/>
        </p:nvSpPr>
        <p:spPr>
          <a:xfrm>
            <a:off x="1538640" y="4832280"/>
            <a:ext cx="5281200" cy="1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3.1.: État des besoins de financement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3.2.: Approche de financement pour le quartier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3.3.: Expérimentation de l’approche de financement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3.4.: Analyse et synthèse des apprentissages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6"/>
          <p:cNvSpPr txBox="1"/>
          <p:nvPr/>
        </p:nvSpPr>
        <p:spPr>
          <a:xfrm>
            <a:off x="8606160" y="4876560"/>
            <a:ext cx="1266120" cy="58356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41" name="Google Shape;841;p26"/>
          <p:cNvSpPr txBox="1"/>
          <p:nvPr/>
        </p:nvSpPr>
        <p:spPr>
          <a:xfrm>
            <a:off x="6999840" y="2059920"/>
            <a:ext cx="1265760" cy="58392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42" name="Google Shape;842;p26"/>
          <p:cNvSpPr txBox="1"/>
          <p:nvPr/>
        </p:nvSpPr>
        <p:spPr>
          <a:xfrm>
            <a:off x="7162560" y="3768120"/>
            <a:ext cx="1266120" cy="58356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43" name="Google Shape;843;p26"/>
          <p:cNvSpPr txBox="1"/>
          <p:nvPr/>
        </p:nvSpPr>
        <p:spPr>
          <a:xfrm>
            <a:off x="6474960" y="902520"/>
            <a:ext cx="1736640" cy="5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Mise en œuvre 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26"/>
          <p:cNvSpPr txBox="1"/>
          <p:nvPr/>
        </p:nvSpPr>
        <p:spPr>
          <a:xfrm>
            <a:off x="8355960" y="848160"/>
            <a:ext cx="1736640" cy="54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Coordination et suivi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26"/>
          <p:cNvSpPr txBox="1"/>
          <p:nvPr/>
        </p:nvSpPr>
        <p:spPr>
          <a:xfrm>
            <a:off x="6314760" y="3530160"/>
            <a:ext cx="849600" cy="40284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Brouae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7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39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27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27"/>
          <p:cNvSpPr txBox="1"/>
          <p:nvPr/>
        </p:nvSpPr>
        <p:spPr>
          <a:xfrm>
            <a:off x="6930360" y="2102760"/>
            <a:ext cx="883440" cy="33660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ULB</a:t>
            </a:r>
            <a:endParaRPr/>
          </a:p>
        </p:txBody>
      </p:sp>
      <p:sp>
        <p:nvSpPr>
          <p:cNvPr id="853" name="Google Shape;853;p27"/>
          <p:cNvSpPr txBox="1"/>
          <p:nvPr/>
        </p:nvSpPr>
        <p:spPr>
          <a:xfrm>
            <a:off x="7813800" y="2439360"/>
            <a:ext cx="750960" cy="33660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UCL</a:t>
            </a:r>
            <a:endParaRPr/>
          </a:p>
        </p:txBody>
      </p:sp>
      <p:sp>
        <p:nvSpPr>
          <p:cNvPr id="854" name="Google Shape;854;p27"/>
          <p:cNvSpPr txBox="1"/>
          <p:nvPr/>
        </p:nvSpPr>
        <p:spPr>
          <a:xfrm>
            <a:off x="7114680" y="880560"/>
            <a:ext cx="1390680" cy="33696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Resolia</a:t>
            </a:r>
            <a:endParaRPr/>
          </a:p>
        </p:txBody>
      </p:sp>
      <p:sp>
        <p:nvSpPr>
          <p:cNvPr id="855" name="Google Shape;855;p27"/>
          <p:cNvSpPr txBox="1"/>
          <p:nvPr/>
        </p:nvSpPr>
        <p:spPr>
          <a:xfrm>
            <a:off x="7432560" y="3754800"/>
            <a:ext cx="1015560" cy="47160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Climact</a:t>
            </a:r>
            <a:endParaRPr/>
          </a:p>
        </p:txBody>
      </p:sp>
      <p:sp>
        <p:nvSpPr>
          <p:cNvPr id="856" name="Google Shape;856;p27"/>
          <p:cNvSpPr txBox="1"/>
          <p:nvPr/>
        </p:nvSpPr>
        <p:spPr>
          <a:xfrm>
            <a:off x="6795000" y="5667120"/>
            <a:ext cx="1259640" cy="33660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705</a:t>
            </a:r>
            <a:endParaRPr/>
          </a:p>
        </p:txBody>
      </p:sp>
      <p:sp>
        <p:nvSpPr>
          <p:cNvPr id="857" name="Google Shape;857;p27"/>
          <p:cNvSpPr txBox="1"/>
          <p:nvPr/>
        </p:nvSpPr>
        <p:spPr>
          <a:xfrm>
            <a:off x="6323040" y="2831400"/>
            <a:ext cx="1676160" cy="55692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Neişolsayaparızabi sprl</a:t>
            </a:r>
            <a:endParaRPr/>
          </a:p>
        </p:txBody>
      </p:sp>
      <p:sp>
        <p:nvSpPr>
          <p:cNvPr id="858" name="Google Shape;858;p27"/>
          <p:cNvSpPr txBox="1"/>
          <p:nvPr/>
        </p:nvSpPr>
        <p:spPr>
          <a:xfrm>
            <a:off x="1529640" y="923040"/>
            <a:ext cx="5696280" cy="5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4: Production d’énergie renouvelable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27"/>
          <p:cNvSpPr txBox="1"/>
          <p:nvPr/>
        </p:nvSpPr>
        <p:spPr>
          <a:xfrm>
            <a:off x="1587600" y="1281600"/>
            <a:ext cx="5864040" cy="143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4.1.: Plan directeur „chaleur et électricité décentralisés“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4.2.: Étude de pré-faisabilité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27"/>
          <p:cNvSpPr txBox="1"/>
          <p:nvPr/>
        </p:nvSpPr>
        <p:spPr>
          <a:xfrm>
            <a:off x="8843040" y="865800"/>
            <a:ext cx="1316160" cy="60084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61" name="Google Shape;861;p27"/>
          <p:cNvSpPr txBox="1"/>
          <p:nvPr/>
        </p:nvSpPr>
        <p:spPr>
          <a:xfrm>
            <a:off x="1529640" y="1887840"/>
            <a:ext cx="6354360" cy="5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5: Évaluation des bénéfices de la rénovation énergétique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27"/>
          <p:cNvSpPr txBox="1"/>
          <p:nvPr/>
        </p:nvSpPr>
        <p:spPr>
          <a:xfrm>
            <a:off x="1587960" y="2320920"/>
            <a:ext cx="5489640" cy="121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5.1.: Analyse des impacts socio-économiques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5.2.: Qualité de l’environnement intérieur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5.3.: Bilan carbone des rénovations réalisées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5.4.: Analyse des bénéfices collatéraux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27"/>
          <p:cNvSpPr txBox="1"/>
          <p:nvPr/>
        </p:nvSpPr>
        <p:spPr>
          <a:xfrm>
            <a:off x="8843400" y="2207880"/>
            <a:ext cx="1316160" cy="60156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64" name="Google Shape;864;p27"/>
          <p:cNvSpPr txBox="1"/>
          <p:nvPr/>
        </p:nvSpPr>
        <p:spPr>
          <a:xfrm>
            <a:off x="1530000" y="3438720"/>
            <a:ext cx="6354360" cy="5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6: Analyse économique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7"/>
          <p:cNvSpPr txBox="1"/>
          <p:nvPr/>
        </p:nvSpPr>
        <p:spPr>
          <a:xfrm>
            <a:off x="1569960" y="3796200"/>
            <a:ext cx="5489640" cy="12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6.1.: Analyse coûts-opportunités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6.2.: Modèles pour la réplication/ mise à l’échelle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6.3.: Recommandations pour la réplication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7"/>
          <p:cNvSpPr txBox="1"/>
          <p:nvPr/>
        </p:nvSpPr>
        <p:spPr>
          <a:xfrm>
            <a:off x="8843760" y="3701880"/>
            <a:ext cx="1316160" cy="60156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67" name="Google Shape;867;p27"/>
          <p:cNvSpPr txBox="1"/>
          <p:nvPr/>
        </p:nvSpPr>
        <p:spPr>
          <a:xfrm>
            <a:off x="1530360" y="4667760"/>
            <a:ext cx="6354720" cy="5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7: Conduite efficace du projet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27"/>
          <p:cNvSpPr txBox="1"/>
          <p:nvPr/>
        </p:nvSpPr>
        <p:spPr>
          <a:xfrm>
            <a:off x="6793200" y="5041800"/>
            <a:ext cx="1598400" cy="55692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Tous partenaires</a:t>
            </a:r>
            <a:endParaRPr/>
          </a:p>
        </p:txBody>
      </p:sp>
      <p:sp>
        <p:nvSpPr>
          <p:cNvPr id="869" name="Google Shape;869;p27"/>
          <p:cNvSpPr txBox="1"/>
          <p:nvPr/>
        </p:nvSpPr>
        <p:spPr>
          <a:xfrm>
            <a:off x="8806320" y="5044680"/>
            <a:ext cx="1316160" cy="600840"/>
          </a:xfrm>
          <a:prstGeom prst="rect">
            <a:avLst/>
          </a:prstGeom>
          <a:solidFill>
            <a:srgbClr val="AFD09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Collectif de La Roue</a:t>
            </a:r>
            <a:endParaRPr/>
          </a:p>
        </p:txBody>
      </p:sp>
      <p:sp>
        <p:nvSpPr>
          <p:cNvPr id="870" name="Google Shape;870;p27"/>
          <p:cNvSpPr txBox="1"/>
          <p:nvPr/>
        </p:nvSpPr>
        <p:spPr>
          <a:xfrm>
            <a:off x="1569960" y="5013720"/>
            <a:ext cx="4278600" cy="9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7.1.: Coordination du projet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7.2.: Contrôle de qualité, suivi et évaluation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Activité 7.3.: Gestion financière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27"/>
          <p:cNvSpPr txBox="1"/>
          <p:nvPr/>
        </p:nvSpPr>
        <p:spPr>
          <a:xfrm>
            <a:off x="6746400" y="1359720"/>
            <a:ext cx="1676160" cy="556920"/>
          </a:xfrm>
          <a:prstGeom prst="rect">
            <a:avLst/>
          </a:prstGeom>
          <a:solidFill>
            <a:srgbClr val="FFA6A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Neişolsayaparızabi sprl</a:t>
            </a:r>
            <a:endParaRPr/>
          </a:p>
        </p:txBody>
      </p:sp>
      <p:sp>
        <p:nvSpPr>
          <p:cNvPr id="872" name="Google Shape;872;p27"/>
          <p:cNvSpPr/>
          <p:nvPr/>
        </p:nvSpPr>
        <p:spPr>
          <a:xfrm>
            <a:off x="1167120" y="20016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Les objectifs spécifiques...  et les partenaires responsables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200"/>
              <a:t>Renov’Roue Rad est une initiative citoyenne pilote de rénovation collective</a:t>
            </a:r>
            <a:endParaRPr sz="3200"/>
          </a:p>
        </p:txBody>
      </p:sp>
      <p:sp>
        <p:nvSpPr>
          <p:cNvPr id="575" name="Google Shape;575;p5"/>
          <p:cNvSpPr txBox="1"/>
          <p:nvPr/>
        </p:nvSpPr>
        <p:spPr>
          <a:xfrm>
            <a:off x="5536013" y="2084822"/>
            <a:ext cx="6194071" cy="330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L’initiative vise à :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Formuler et tester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 processus de rénovation énergétique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à l’échelle du quartier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 démontrer le potentiel de travailler à cette échelle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8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40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28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28"/>
          <p:cNvSpPr/>
          <p:nvPr/>
        </p:nvSpPr>
        <p:spPr>
          <a:xfrm>
            <a:off x="1657800" y="22896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Le défi du financement solidaire et durable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8"/>
          <p:cNvSpPr txBox="1"/>
          <p:nvPr/>
        </p:nvSpPr>
        <p:spPr>
          <a:xfrm>
            <a:off x="1904760" y="1606680"/>
            <a:ext cx="1585800" cy="3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Diapo Triodos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9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41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9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9"/>
          <p:cNvSpPr/>
          <p:nvPr/>
        </p:nvSpPr>
        <p:spPr>
          <a:xfrm>
            <a:off x="1657800" y="228960"/>
            <a:ext cx="10511640" cy="66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8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Où sommes-nous actuellement ?</a:t>
            </a:r>
            <a:endParaRPr sz="2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9"/>
          <p:cNvSpPr txBox="1"/>
          <p:nvPr/>
        </p:nvSpPr>
        <p:spPr>
          <a:xfrm>
            <a:off x="1452600" y="894600"/>
            <a:ext cx="9332640" cy="485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janvier 2022	Réunion de démarrage avec tous les partenaires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Réunions hebdomadaires et bihebdomadaires bilatérales pour 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coordination du projet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 février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 mars			Réunions de mobilisation pour les voisins de La Roue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 avril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février			Démarrage d’une campagne porte à porte pour appuyer la mobilisation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février			Démarrage des mesures des maisons de la Vague 1 par les architectes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 février		Remise de la candidature JPI-PED (ensemble avec la Commune 						d’Anderlecht, l’ULB et la VUB)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mars			Atelier avec les pouvoirs publics: Commune d’Anderlecht, 							Urban.Brussels, Foyer Anderlechtois, Bruxelles Logement, Bruxelles 					Environnement, Bouwmeester...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"/>
          <p:cNvSpPr txBox="1"/>
          <p:nvPr/>
        </p:nvSpPr>
        <p:spPr>
          <a:xfrm>
            <a:off x="1873800" y="378720"/>
            <a:ext cx="909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Standardiser par une approche modulaire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3800" y="3252600"/>
            <a:ext cx="1383840" cy="20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3800" y="1265400"/>
            <a:ext cx="2585160" cy="172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640" y="1445400"/>
            <a:ext cx="3125160" cy="20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3800" y="3785400"/>
            <a:ext cx="3125160" cy="20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7280" y="4068720"/>
            <a:ext cx="2666520" cy="177768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5"/>
          <p:cNvSpPr txBox="1"/>
          <p:nvPr/>
        </p:nvSpPr>
        <p:spPr>
          <a:xfrm>
            <a:off x="4483800" y="1368720"/>
            <a:ext cx="2948400" cy="30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Nous comptons: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 d’une cinquantaine de 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de façade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 d’une centaine de 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de façade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vingtaine de chacune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6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ces façades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5"/>
          <p:cNvSpPr/>
          <p:nvPr/>
        </p:nvSpPr>
        <p:spPr>
          <a:xfrm rot="-2086200">
            <a:off x="2347560" y="2882160"/>
            <a:ext cx="2323440" cy="180000"/>
          </a:xfrm>
          <a:custGeom>
            <a:avLst/>
            <a:gdLst/>
            <a:ahLst/>
            <a:cxnLst/>
            <a:rect l="l" t="t" r="r" b="b"/>
            <a:pathLst>
              <a:path w="6457" h="501" extrusionOk="0">
                <a:moveTo>
                  <a:pt x="6455" y="131"/>
                </a:moveTo>
                <a:lnTo>
                  <a:pt x="851" y="138"/>
                </a:lnTo>
                <a:lnTo>
                  <a:pt x="851" y="0"/>
                </a:lnTo>
                <a:lnTo>
                  <a:pt x="0" y="251"/>
                </a:lnTo>
                <a:lnTo>
                  <a:pt x="851" y="500"/>
                </a:lnTo>
                <a:lnTo>
                  <a:pt x="851" y="362"/>
                </a:lnTo>
                <a:lnTo>
                  <a:pt x="6456" y="355"/>
                </a:lnTo>
                <a:lnTo>
                  <a:pt x="6455" y="131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5"/>
          <p:cNvSpPr/>
          <p:nvPr/>
        </p:nvSpPr>
        <p:spPr>
          <a:xfrm>
            <a:off x="3763800" y="1908720"/>
            <a:ext cx="720000" cy="180000"/>
          </a:xfrm>
          <a:custGeom>
            <a:avLst/>
            <a:gdLst/>
            <a:ahLst/>
            <a:cxnLst/>
            <a:rect l="l" t="t" r="r" b="b"/>
            <a:pathLst>
              <a:path w="2002" h="502" extrusionOk="0">
                <a:moveTo>
                  <a:pt x="2001" y="125"/>
                </a:moveTo>
                <a:lnTo>
                  <a:pt x="500" y="125"/>
                </a:lnTo>
                <a:lnTo>
                  <a:pt x="500" y="0"/>
                </a:lnTo>
                <a:lnTo>
                  <a:pt x="0" y="250"/>
                </a:lnTo>
                <a:lnTo>
                  <a:pt x="500" y="501"/>
                </a:lnTo>
                <a:lnTo>
                  <a:pt x="500" y="375"/>
                </a:lnTo>
                <a:lnTo>
                  <a:pt x="2001" y="375"/>
                </a:lnTo>
                <a:lnTo>
                  <a:pt x="2001" y="125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5"/>
          <p:cNvSpPr/>
          <p:nvPr/>
        </p:nvSpPr>
        <p:spPr>
          <a:xfrm>
            <a:off x="7003800" y="2628720"/>
            <a:ext cx="1080000" cy="180000"/>
          </a:xfrm>
          <a:custGeom>
            <a:avLst/>
            <a:gdLst/>
            <a:ahLst/>
            <a:cxnLst/>
            <a:rect l="l" t="t" r="r" b="b"/>
            <a:pathLst>
              <a:path w="3002" h="502" extrusionOk="0">
                <a:moveTo>
                  <a:pt x="0" y="125"/>
                </a:moveTo>
                <a:lnTo>
                  <a:pt x="2250" y="125"/>
                </a:lnTo>
                <a:lnTo>
                  <a:pt x="2250" y="0"/>
                </a:lnTo>
                <a:lnTo>
                  <a:pt x="3001" y="250"/>
                </a:lnTo>
                <a:lnTo>
                  <a:pt x="2250" y="501"/>
                </a:lnTo>
                <a:lnTo>
                  <a:pt x="2250" y="375"/>
                </a:lnTo>
                <a:lnTo>
                  <a:pt x="0" y="375"/>
                </a:lnTo>
                <a:lnTo>
                  <a:pt x="0" y="125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5"/>
          <p:cNvSpPr/>
          <p:nvPr/>
        </p:nvSpPr>
        <p:spPr>
          <a:xfrm>
            <a:off x="5383800" y="3708720"/>
            <a:ext cx="180000" cy="900000"/>
          </a:xfrm>
          <a:custGeom>
            <a:avLst/>
            <a:gdLst/>
            <a:ahLst/>
            <a:cxnLst/>
            <a:rect l="l" t="t" r="r" b="b"/>
            <a:pathLst>
              <a:path w="502" h="2502" extrusionOk="0">
                <a:moveTo>
                  <a:pt x="125" y="0"/>
                </a:moveTo>
                <a:lnTo>
                  <a:pt x="125" y="1875"/>
                </a:lnTo>
                <a:lnTo>
                  <a:pt x="0" y="1875"/>
                </a:lnTo>
                <a:lnTo>
                  <a:pt x="250" y="2501"/>
                </a:lnTo>
                <a:lnTo>
                  <a:pt x="501" y="1875"/>
                </a:lnTo>
                <a:lnTo>
                  <a:pt x="375" y="1875"/>
                </a:lnTo>
                <a:lnTo>
                  <a:pt x="375" y="0"/>
                </a:lnTo>
                <a:lnTo>
                  <a:pt x="12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5"/>
          <p:cNvSpPr/>
          <p:nvPr/>
        </p:nvSpPr>
        <p:spPr>
          <a:xfrm rot="-3744000">
            <a:off x="7358400" y="2950560"/>
            <a:ext cx="180000" cy="2255040"/>
          </a:xfrm>
          <a:custGeom>
            <a:avLst/>
            <a:gdLst/>
            <a:ahLst/>
            <a:cxnLst/>
            <a:rect l="l" t="t" r="r" b="b"/>
            <a:pathLst>
              <a:path w="502" h="6267" extrusionOk="0">
                <a:moveTo>
                  <a:pt x="98" y="0"/>
                </a:moveTo>
                <a:lnTo>
                  <a:pt x="98" y="5675"/>
                </a:lnTo>
                <a:lnTo>
                  <a:pt x="0" y="5675"/>
                </a:lnTo>
                <a:lnTo>
                  <a:pt x="249" y="6266"/>
                </a:lnTo>
                <a:lnTo>
                  <a:pt x="501" y="5675"/>
                </a:lnTo>
                <a:lnTo>
                  <a:pt x="401" y="5675"/>
                </a:lnTo>
                <a:lnTo>
                  <a:pt x="401" y="0"/>
                </a:lnTo>
                <a:lnTo>
                  <a:pt x="98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850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3"/>
          <p:cNvPicPr preferRelativeResize="0"/>
          <p:nvPr/>
        </p:nvPicPr>
        <p:blipFill rotWithShape="1">
          <a:blip r:embed="rId3">
            <a:alphaModFix/>
          </a:blip>
          <a:srcRect l="4447" t="21958"/>
          <a:stretch/>
        </p:blipFill>
        <p:spPr>
          <a:xfrm>
            <a:off x="0" y="-6120"/>
            <a:ext cx="12239998" cy="68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"/>
          <p:cNvSpPr/>
          <p:nvPr/>
        </p:nvSpPr>
        <p:spPr>
          <a:xfrm>
            <a:off x="839880" y="2084760"/>
            <a:ext cx="4031280" cy="323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"/>
          <p:cNvSpPr/>
          <p:nvPr/>
        </p:nvSpPr>
        <p:spPr>
          <a:xfrm>
            <a:off x="11483640" y="5800320"/>
            <a:ext cx="594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000" b="1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43</a:t>
            </a:fld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"/>
          <p:cNvSpPr/>
          <p:nvPr/>
        </p:nvSpPr>
        <p:spPr>
          <a:xfrm rot="5400000">
            <a:off x="7915680" y="798120"/>
            <a:ext cx="39006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000" b="0" strike="noStrike">
                <a:solidFill>
                  <a:srgbClr val="0900BD"/>
                </a:solidFill>
                <a:latin typeface="Trebuchet MS"/>
                <a:ea typeface="Trebuchet MS"/>
                <a:cs typeface="Trebuchet MS"/>
                <a:sym typeface="Trebuchet MS"/>
              </a:rPr>
              <a:t>Rénover ensemble pour une ville durable 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63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2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Le projet expérimente </a:t>
            </a:r>
            <a:br>
              <a:rPr lang="fr-BE" sz="3600"/>
            </a:br>
            <a:r>
              <a:rPr lang="fr-BE" sz="3600"/>
              <a:t>le rôle de coach </a:t>
            </a:r>
            <a:br>
              <a:rPr lang="fr-BE" sz="3600"/>
            </a:br>
            <a:r>
              <a:rPr lang="fr-BE" sz="3600"/>
              <a:t>de rénovation collective</a:t>
            </a:r>
            <a:endParaRPr sz="3600"/>
          </a:p>
        </p:txBody>
      </p:sp>
      <p:sp>
        <p:nvSpPr>
          <p:cNvPr id="707" name="Google Shape;707;p12"/>
          <p:cNvSpPr txBox="1"/>
          <p:nvPr/>
        </p:nvSpPr>
        <p:spPr>
          <a:xfrm>
            <a:off x="5536013" y="1849618"/>
            <a:ext cx="6194071" cy="37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mobilisation</a:t>
            </a: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accompagnement</a:t>
            </a: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technique et administratif,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mobilisation de </a:t>
            </a: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tous les acteurs</a:t>
            </a: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pour faciliter le parcours de rénovation,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facilitation du </a:t>
            </a: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montage financier </a:t>
            </a:r>
            <a:b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manière inclusive,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intégration des opportunités </a:t>
            </a:r>
            <a:b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</a:t>
            </a: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réseau de chaleur</a:t>
            </a:r>
            <a:endParaRPr sz="48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104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/>
              <a:t>Rendre la rénovation énergétique globale accessible aux bruxellois</a:t>
            </a:r>
            <a:endParaRPr sz="3600"/>
          </a:p>
        </p:txBody>
      </p:sp>
      <p:sp>
        <p:nvSpPr>
          <p:cNvPr id="581" name="Google Shape;581;p6"/>
          <p:cNvSpPr txBox="1"/>
          <p:nvPr/>
        </p:nvSpPr>
        <p:spPr>
          <a:xfrm>
            <a:off x="5536013" y="2084822"/>
            <a:ext cx="6194071" cy="353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En améliorant :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l’information,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l’accessibilité des solutions techniques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leurs coûts,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 simplification des démarches de permis, </a:t>
            </a:r>
            <a:endParaRPr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l’accessibilité des solutions de financement</a:t>
            </a:r>
            <a:endParaRPr/>
          </a:p>
          <a:p>
            <a:pPr marL="6858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3750"/>
              <a:buFont typeface="Arial"/>
              <a:buNone/>
            </a:pPr>
            <a:endParaRPr sz="4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B9BDFF2-FCDF-4AF7-98CE-E7213A1D26A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0884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0" name="Google Shape;580;p6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415641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BE" sz="3600" dirty="0"/>
              <a:t>Le projet vise une expérimentation concrète</a:t>
            </a:r>
            <a:endParaRPr sz="3600" dirty="0"/>
          </a:p>
        </p:txBody>
      </p:sp>
      <p:sp>
        <p:nvSpPr>
          <p:cNvPr id="581" name="Google Shape;581;p6"/>
          <p:cNvSpPr txBox="1"/>
          <p:nvPr/>
        </p:nvSpPr>
        <p:spPr>
          <a:xfrm>
            <a:off x="5536013" y="2084822"/>
            <a:ext cx="6194071" cy="353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Trebuchet MS"/>
              <a:buNone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Les objectifs sur le terrain :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Deux vagues de rénovation de ~20 ménages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Des solutions modulaires et standardisées </a:t>
            </a:r>
            <a:b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rénovation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 réalisation du schéma directeur chaleur </a:t>
            </a:r>
            <a:endParaRPr dirty="0"/>
          </a:p>
          <a:p>
            <a:pPr marL="685800" marR="0" lvl="0" indent="-68580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93750"/>
              <a:buFont typeface="Arial"/>
              <a:buChar char="•"/>
            </a:pPr>
            <a:r>
              <a:rPr lang="fr-BE" sz="4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L’expérimentation de processus </a:t>
            </a:r>
            <a:endParaRPr dirty="0"/>
          </a:p>
          <a:p>
            <a:pPr marL="685800" marR="0" lvl="0" indent="-571500" algn="l" rtl="0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ct val="93750"/>
              <a:buFont typeface="Arial"/>
              <a:buNone/>
            </a:pPr>
            <a:endParaRPr sz="48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73245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"/>
          <p:cNvSpPr txBox="1">
            <a:spLocks noGrp="1"/>
          </p:cNvSpPr>
          <p:nvPr>
            <p:ph type="title"/>
          </p:nvPr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fr-BE" sz="4400"/>
              <a:t>De mars 2021 à aujourd’hui</a:t>
            </a:r>
            <a:endParaRPr/>
          </a:p>
        </p:txBody>
      </p:sp>
      <p:cxnSp>
        <p:nvCxnSpPr>
          <p:cNvPr id="587" name="Google Shape;587;p7"/>
          <p:cNvCxnSpPr>
            <a:cxnSpLocks/>
          </p:cNvCxnSpPr>
          <p:nvPr/>
        </p:nvCxnSpPr>
        <p:spPr>
          <a:xfrm>
            <a:off x="8420647" y="375369"/>
            <a:ext cx="6900" cy="635850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88" name="Google Shape;588;p7"/>
          <p:cNvSpPr/>
          <p:nvPr/>
        </p:nvSpPr>
        <p:spPr>
          <a:xfrm>
            <a:off x="8401238" y="798375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"/>
          <p:cNvSpPr txBox="1"/>
          <p:nvPr/>
        </p:nvSpPr>
        <p:spPr>
          <a:xfrm>
            <a:off x="7437740" y="682734"/>
            <a:ext cx="9252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Mars 2021</a:t>
            </a:r>
            <a:endParaRPr/>
          </a:p>
        </p:txBody>
      </p:sp>
      <p:sp>
        <p:nvSpPr>
          <p:cNvPr id="590" name="Google Shape;590;p7"/>
          <p:cNvSpPr txBox="1"/>
          <p:nvPr/>
        </p:nvSpPr>
        <p:spPr>
          <a:xfrm>
            <a:off x="8735144" y="359569"/>
            <a:ext cx="33698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Démarrage groupe pilote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 habitants) amorcé par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l’appel « Inspirons le Quartier »</a:t>
            </a:r>
            <a:endParaRPr/>
          </a:p>
        </p:txBody>
      </p:sp>
      <p:cxnSp>
        <p:nvCxnSpPr>
          <p:cNvPr id="591" name="Google Shape;591;p7"/>
          <p:cNvCxnSpPr>
            <a:stCxn id="588" idx="6"/>
          </p:cNvCxnSpPr>
          <p:nvPr/>
        </p:nvCxnSpPr>
        <p:spPr>
          <a:xfrm flipV="1">
            <a:off x="8446957" y="821234"/>
            <a:ext cx="288201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92" name="Google Shape;592;p7"/>
          <p:cNvSpPr/>
          <p:nvPr/>
        </p:nvSpPr>
        <p:spPr>
          <a:xfrm>
            <a:off x="8401238" y="1387535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"/>
          <p:cNvSpPr txBox="1"/>
          <p:nvPr/>
        </p:nvSpPr>
        <p:spPr>
          <a:xfrm>
            <a:off x="5274716" y="1087228"/>
            <a:ext cx="28264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Alignement sur l’intention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conception du projet</a:t>
            </a:r>
            <a:endParaRPr/>
          </a:p>
        </p:txBody>
      </p:sp>
      <p:sp>
        <p:nvSpPr>
          <p:cNvPr id="594" name="Google Shape;594;p7"/>
          <p:cNvSpPr txBox="1"/>
          <p:nvPr/>
        </p:nvSpPr>
        <p:spPr>
          <a:xfrm>
            <a:off x="8877858" y="1492169"/>
            <a:ext cx="28264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Rencontre des acteurs et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des outils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communication</a:t>
            </a:r>
            <a:endParaRPr/>
          </a:p>
        </p:txBody>
      </p:sp>
      <p:cxnSp>
        <p:nvCxnSpPr>
          <p:cNvPr id="595" name="Google Shape;595;p7"/>
          <p:cNvCxnSpPr>
            <a:stCxn id="592" idx="6"/>
            <a:endCxn id="593" idx="3"/>
          </p:cNvCxnSpPr>
          <p:nvPr/>
        </p:nvCxnSpPr>
        <p:spPr>
          <a:xfrm flipH="1" flipV="1">
            <a:off x="8101131" y="1410394"/>
            <a:ext cx="345826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96" name="Google Shape;596;p7"/>
          <p:cNvSpPr/>
          <p:nvPr/>
        </p:nvSpPr>
        <p:spPr>
          <a:xfrm>
            <a:off x="8401238" y="1936742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7" name="Google Shape;597;p7"/>
          <p:cNvCxnSpPr/>
          <p:nvPr/>
        </p:nvCxnSpPr>
        <p:spPr>
          <a:xfrm rot="10800000">
            <a:off x="8408709" y="1953834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98" name="Google Shape;598;p7"/>
          <p:cNvSpPr/>
          <p:nvPr/>
        </p:nvSpPr>
        <p:spPr>
          <a:xfrm>
            <a:off x="8401238" y="2520134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"/>
          <p:cNvSpPr txBox="1"/>
          <p:nvPr/>
        </p:nvSpPr>
        <p:spPr>
          <a:xfrm>
            <a:off x="8505298" y="2404493"/>
            <a:ext cx="8851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Juin 2021</a:t>
            </a:r>
            <a:endParaRPr/>
          </a:p>
        </p:txBody>
      </p:sp>
      <p:sp>
        <p:nvSpPr>
          <p:cNvPr id="600" name="Google Shape;600;p7"/>
          <p:cNvSpPr txBox="1"/>
          <p:nvPr/>
        </p:nvSpPr>
        <p:spPr>
          <a:xfrm>
            <a:off x="5646613" y="2219826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Premières rencontres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habitants</a:t>
            </a:r>
            <a:endParaRPr/>
          </a:p>
        </p:txBody>
      </p:sp>
      <p:cxnSp>
        <p:nvCxnSpPr>
          <p:cNvPr id="601" name="Google Shape;601;p7"/>
          <p:cNvCxnSpPr>
            <a:endCxn id="598" idx="6"/>
          </p:cNvCxnSpPr>
          <p:nvPr/>
        </p:nvCxnSpPr>
        <p:spPr>
          <a:xfrm>
            <a:off x="8124058" y="2542994"/>
            <a:ext cx="322899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02" name="Google Shape;602;p7"/>
          <p:cNvSpPr txBox="1"/>
          <p:nvPr/>
        </p:nvSpPr>
        <p:spPr>
          <a:xfrm>
            <a:off x="8877858" y="2839499"/>
            <a:ext cx="3070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Amorce de la concertation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urbanisme/patrimoine/climat</a:t>
            </a:r>
            <a:endParaRPr/>
          </a:p>
        </p:txBody>
      </p:sp>
      <p:sp>
        <p:nvSpPr>
          <p:cNvPr id="603" name="Google Shape;603;p7"/>
          <p:cNvSpPr/>
          <p:nvPr/>
        </p:nvSpPr>
        <p:spPr>
          <a:xfrm>
            <a:off x="8401238" y="3145573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4" name="Google Shape;604;p7"/>
          <p:cNvCxnSpPr/>
          <p:nvPr/>
        </p:nvCxnSpPr>
        <p:spPr>
          <a:xfrm rot="10800000">
            <a:off x="8408709" y="3162665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05" name="Google Shape;605;p7"/>
          <p:cNvSpPr/>
          <p:nvPr/>
        </p:nvSpPr>
        <p:spPr>
          <a:xfrm>
            <a:off x="8401238" y="3786135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"/>
          <p:cNvSpPr txBox="1"/>
          <p:nvPr/>
        </p:nvSpPr>
        <p:spPr>
          <a:xfrm>
            <a:off x="6118786" y="3485828"/>
            <a:ext cx="19672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Poursuite </a:t>
            </a:r>
            <a:b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la mobilisation</a:t>
            </a:r>
            <a:endParaRPr/>
          </a:p>
        </p:txBody>
      </p:sp>
      <p:cxnSp>
        <p:nvCxnSpPr>
          <p:cNvPr id="607" name="Google Shape;607;p7"/>
          <p:cNvCxnSpPr>
            <a:stCxn id="605" idx="6"/>
            <a:endCxn id="606" idx="3"/>
          </p:cNvCxnSpPr>
          <p:nvPr/>
        </p:nvCxnSpPr>
        <p:spPr>
          <a:xfrm flipH="1" flipV="1">
            <a:off x="8085991" y="3808994"/>
            <a:ext cx="360966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08" name="Google Shape;608;p7"/>
          <p:cNvSpPr txBox="1"/>
          <p:nvPr/>
        </p:nvSpPr>
        <p:spPr>
          <a:xfrm>
            <a:off x="8877858" y="3802663"/>
            <a:ext cx="27366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Dépôt candidature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Quartier Durable Citoyen</a:t>
            </a:r>
            <a:endParaRPr/>
          </a:p>
        </p:txBody>
      </p:sp>
      <p:sp>
        <p:nvSpPr>
          <p:cNvPr id="609" name="Google Shape;609;p7"/>
          <p:cNvSpPr/>
          <p:nvPr/>
        </p:nvSpPr>
        <p:spPr>
          <a:xfrm>
            <a:off x="8401238" y="4108737"/>
            <a:ext cx="45719" cy="4571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0" name="Google Shape;610;p7"/>
          <p:cNvCxnSpPr/>
          <p:nvPr/>
        </p:nvCxnSpPr>
        <p:spPr>
          <a:xfrm rot="10800000">
            <a:off x="8408709" y="4125829"/>
            <a:ext cx="353297" cy="1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11" name="Google Shape;611;p7"/>
          <p:cNvSpPr txBox="1"/>
          <p:nvPr/>
        </p:nvSpPr>
        <p:spPr>
          <a:xfrm>
            <a:off x="5619738" y="4219129"/>
            <a:ext cx="246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Montage d’une équipe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multidisciplinaire</a:t>
            </a:r>
            <a:endParaRPr/>
          </a:p>
        </p:txBody>
      </p:sp>
      <p:sp>
        <p:nvSpPr>
          <p:cNvPr id="612" name="Google Shape;612;p7"/>
          <p:cNvSpPr/>
          <p:nvPr/>
        </p:nvSpPr>
        <p:spPr>
          <a:xfrm>
            <a:off x="8401297" y="4519579"/>
            <a:ext cx="456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3" name="Google Shape;613;p7"/>
          <p:cNvCxnSpPr>
            <a:cxnSpLocks/>
            <a:endCxn id="611" idx="3"/>
          </p:cNvCxnSpPr>
          <p:nvPr/>
        </p:nvCxnSpPr>
        <p:spPr>
          <a:xfrm flipH="1">
            <a:off x="8087238" y="4534279"/>
            <a:ext cx="320580" cy="810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14" name="Google Shape;614;p7"/>
          <p:cNvSpPr txBox="1"/>
          <p:nvPr/>
        </p:nvSpPr>
        <p:spPr>
          <a:xfrm>
            <a:off x="8891290" y="4657165"/>
            <a:ext cx="206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Dépôt candidature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RENOLAB.ID</a:t>
            </a:r>
            <a:endParaRPr/>
          </a:p>
        </p:txBody>
      </p:sp>
      <p:sp>
        <p:nvSpPr>
          <p:cNvPr id="615" name="Google Shape;615;p7"/>
          <p:cNvSpPr/>
          <p:nvPr/>
        </p:nvSpPr>
        <p:spPr>
          <a:xfrm>
            <a:off x="8401297" y="4930001"/>
            <a:ext cx="456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7"/>
          <p:cNvSpPr txBox="1"/>
          <p:nvPr/>
        </p:nvSpPr>
        <p:spPr>
          <a:xfrm>
            <a:off x="8483639" y="5321687"/>
            <a:ext cx="1104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Janvier 2022</a:t>
            </a:r>
            <a:endParaRPr dirty="0"/>
          </a:p>
        </p:txBody>
      </p:sp>
      <p:sp>
        <p:nvSpPr>
          <p:cNvPr id="617" name="Google Shape;617;p7"/>
          <p:cNvSpPr txBox="1"/>
          <p:nvPr/>
        </p:nvSpPr>
        <p:spPr>
          <a:xfrm>
            <a:off x="8891294" y="5575287"/>
            <a:ext cx="328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Intensification de la mobilisation</a:t>
            </a:r>
          </a:p>
        </p:txBody>
      </p:sp>
      <p:cxnSp>
        <p:nvCxnSpPr>
          <p:cNvPr id="618" name="Google Shape;618;p7"/>
          <p:cNvCxnSpPr/>
          <p:nvPr/>
        </p:nvCxnSpPr>
        <p:spPr>
          <a:xfrm rot="10800000">
            <a:off x="8422038" y="4960483"/>
            <a:ext cx="3534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19" name="Google Shape;619;p7"/>
          <p:cNvCxnSpPr/>
          <p:nvPr/>
        </p:nvCxnSpPr>
        <p:spPr>
          <a:xfrm>
            <a:off x="8457758" y="5898553"/>
            <a:ext cx="2883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20" name="Google Shape;620;p7"/>
          <p:cNvSpPr txBox="1"/>
          <p:nvPr/>
        </p:nvSpPr>
        <p:spPr>
          <a:xfrm>
            <a:off x="4799238" y="5976348"/>
            <a:ext cx="3288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dk1"/>
                </a:solidFill>
              </a:rPr>
              <a:t>Scénarios de rénovation</a:t>
            </a:r>
            <a:br>
              <a:rPr lang="fr-BE" sz="1800" dirty="0">
                <a:solidFill>
                  <a:schemeClr val="dk1"/>
                </a:solidFill>
              </a:rPr>
            </a:br>
            <a:r>
              <a:rPr lang="fr-BE" sz="1800" dirty="0">
                <a:solidFill>
                  <a:schemeClr val="dk1"/>
                </a:solidFill>
              </a:rPr>
              <a:t>pour une sélection </a:t>
            </a:r>
            <a:br>
              <a:rPr lang="fr-BE" sz="1800" dirty="0">
                <a:solidFill>
                  <a:schemeClr val="dk1"/>
                </a:solidFill>
              </a:rPr>
            </a:br>
            <a:r>
              <a:rPr lang="fr-BE" sz="1800" dirty="0">
                <a:solidFill>
                  <a:schemeClr val="dk1"/>
                </a:solidFill>
              </a:rPr>
              <a:t>de maisons types</a:t>
            </a:r>
          </a:p>
        </p:txBody>
      </p:sp>
      <p:cxnSp>
        <p:nvCxnSpPr>
          <p:cNvPr id="621" name="Google Shape;621;p7"/>
          <p:cNvCxnSpPr/>
          <p:nvPr/>
        </p:nvCxnSpPr>
        <p:spPr>
          <a:xfrm>
            <a:off x="8141308" y="6299614"/>
            <a:ext cx="2883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9" name="Google Shape;615;p7">
            <a:extLst>
              <a:ext uri="{FF2B5EF4-FFF2-40B4-BE49-F238E27FC236}">
                <a16:creationId xmlns:a16="http://schemas.microsoft.com/office/drawing/2014/main" id="{AACF5035-FF51-419D-A691-C033B80AC4AB}"/>
              </a:ext>
            </a:extLst>
          </p:cNvPr>
          <p:cNvSpPr/>
          <p:nvPr/>
        </p:nvSpPr>
        <p:spPr>
          <a:xfrm>
            <a:off x="8401297" y="5426378"/>
            <a:ext cx="456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620;p7">
            <a:extLst>
              <a:ext uri="{FF2B5EF4-FFF2-40B4-BE49-F238E27FC236}">
                <a16:creationId xmlns:a16="http://schemas.microsoft.com/office/drawing/2014/main" id="{1E484E1C-F990-4DDA-87E4-BC80D2A1AE30}"/>
              </a:ext>
            </a:extLst>
          </p:cNvPr>
          <p:cNvSpPr txBox="1"/>
          <p:nvPr/>
        </p:nvSpPr>
        <p:spPr>
          <a:xfrm>
            <a:off x="4797958" y="5125245"/>
            <a:ext cx="328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Démarrage du projet</a:t>
            </a:r>
            <a:r>
              <a:rPr lang="fr-BE" sz="1800" dirty="0"/>
              <a:t> </a:t>
            </a:r>
            <a:r>
              <a:rPr lang="fr-BE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avec équipe multidisciplinaire</a:t>
            </a:r>
            <a:endParaRPr lang="fr-BE" sz="1800" dirty="0"/>
          </a:p>
        </p:txBody>
      </p:sp>
      <p:cxnSp>
        <p:nvCxnSpPr>
          <p:cNvPr id="41" name="Google Shape;619;p7">
            <a:extLst>
              <a:ext uri="{FF2B5EF4-FFF2-40B4-BE49-F238E27FC236}">
                <a16:creationId xmlns:a16="http://schemas.microsoft.com/office/drawing/2014/main" id="{337BE9AE-A5F7-4957-BCA1-6EE1559ED723}"/>
              </a:ext>
            </a:extLst>
          </p:cNvPr>
          <p:cNvCxnSpPr/>
          <p:nvPr/>
        </p:nvCxnSpPr>
        <p:spPr>
          <a:xfrm>
            <a:off x="8088166" y="5447796"/>
            <a:ext cx="288300" cy="0"/>
          </a:xfrm>
          <a:prstGeom prst="straightConnector1">
            <a:avLst/>
          </a:prstGeom>
          <a:noFill/>
          <a:ln w="9525" cap="flat" cmpd="sng">
            <a:solidFill>
              <a:srgbClr val="EE2B2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" name="Google Shape;615;p7">
            <a:extLst>
              <a:ext uri="{FF2B5EF4-FFF2-40B4-BE49-F238E27FC236}">
                <a16:creationId xmlns:a16="http://schemas.microsoft.com/office/drawing/2014/main" id="{8430C7A5-8E83-4C42-99F6-0687B5EFBC30}"/>
              </a:ext>
            </a:extLst>
          </p:cNvPr>
          <p:cNvSpPr/>
          <p:nvPr/>
        </p:nvSpPr>
        <p:spPr>
          <a:xfrm>
            <a:off x="8401297" y="5880194"/>
            <a:ext cx="456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615;p7">
            <a:extLst>
              <a:ext uri="{FF2B5EF4-FFF2-40B4-BE49-F238E27FC236}">
                <a16:creationId xmlns:a16="http://schemas.microsoft.com/office/drawing/2014/main" id="{E3C050A8-3013-4463-95A0-577EFB2E2A0E}"/>
              </a:ext>
            </a:extLst>
          </p:cNvPr>
          <p:cNvSpPr/>
          <p:nvPr/>
        </p:nvSpPr>
        <p:spPr>
          <a:xfrm>
            <a:off x="8401297" y="6271765"/>
            <a:ext cx="45600" cy="45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242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 animBg="1"/>
      <p:bldP spid="589" grpId="0"/>
      <p:bldP spid="590" grpId="0"/>
      <p:bldP spid="592" grpId="0" animBg="1"/>
      <p:bldP spid="593" grpId="0"/>
      <p:bldP spid="594" grpId="0"/>
      <p:bldP spid="596" grpId="0" animBg="1"/>
      <p:bldP spid="598" grpId="0" animBg="1"/>
      <p:bldP spid="599" grpId="0"/>
      <p:bldP spid="600" grpId="0"/>
      <p:bldP spid="602" grpId="0"/>
      <p:bldP spid="603" grpId="0" animBg="1"/>
      <p:bldP spid="605" grpId="0" animBg="1"/>
      <p:bldP spid="606" grpId="0"/>
      <p:bldP spid="608" grpId="0"/>
      <p:bldP spid="609" grpId="0" animBg="1"/>
      <p:bldP spid="611" grpId="0"/>
      <p:bldP spid="612" grpId="0" animBg="1"/>
      <p:bldP spid="614" grpId="0"/>
      <p:bldP spid="615" grpId="0" animBg="1"/>
      <p:bldP spid="616" grpId="0"/>
      <p:bldP spid="617" grpId="0"/>
      <p:bldP spid="620" grpId="0"/>
      <p:bldP spid="39" grpId="0" animBg="1"/>
      <p:bldP spid="40" grpId="0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8275" y="23813"/>
            <a:ext cx="6124575" cy="68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8"/>
          <p:cNvSpPr txBox="1"/>
          <p:nvPr/>
        </p:nvSpPr>
        <p:spPr>
          <a:xfrm>
            <a:off x="839791" y="2084822"/>
            <a:ext cx="3960065" cy="323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BE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Déjà </a:t>
            </a:r>
            <a:br>
              <a:rPr lang="fr-BE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BE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 ménages engagés dans la vague 1</a:t>
            </a:r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3F3FB"/>
      </a:lt2>
      <a:accent1>
        <a:srgbClr val="F03232"/>
      </a:accent1>
      <a:accent2>
        <a:srgbClr val="FA7C28"/>
      </a:accent2>
      <a:accent3>
        <a:srgbClr val="FAB928"/>
      </a:accent3>
      <a:accent4>
        <a:srgbClr val="86C83B"/>
      </a:accent4>
      <a:accent5>
        <a:srgbClr val="3BB345"/>
      </a:accent5>
      <a:accent6>
        <a:srgbClr val="2391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3F3FB"/>
      </a:lt2>
      <a:accent1>
        <a:srgbClr val="F03232"/>
      </a:accent1>
      <a:accent2>
        <a:srgbClr val="FA7C28"/>
      </a:accent2>
      <a:accent3>
        <a:srgbClr val="FAB928"/>
      </a:accent3>
      <a:accent4>
        <a:srgbClr val="86C83B"/>
      </a:accent4>
      <a:accent5>
        <a:srgbClr val="3BB345"/>
      </a:accent5>
      <a:accent6>
        <a:srgbClr val="2391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3F3FB"/>
      </a:lt2>
      <a:accent1>
        <a:srgbClr val="F03232"/>
      </a:accent1>
      <a:accent2>
        <a:srgbClr val="FA7C28"/>
      </a:accent2>
      <a:accent3>
        <a:srgbClr val="FAB928"/>
      </a:accent3>
      <a:accent4>
        <a:srgbClr val="86C83B"/>
      </a:accent4>
      <a:accent5>
        <a:srgbClr val="3BB345"/>
      </a:accent5>
      <a:accent6>
        <a:srgbClr val="2391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renolution-theme">
      <a:dk1>
        <a:srgbClr val="0900BD"/>
      </a:dk1>
      <a:lt1>
        <a:srgbClr val="FFFFFF"/>
      </a:lt1>
      <a:dk2>
        <a:srgbClr val="000000"/>
      </a:dk2>
      <a:lt2>
        <a:srgbClr val="F3F3FB"/>
      </a:lt2>
      <a:accent1>
        <a:srgbClr val="F03232"/>
      </a:accent1>
      <a:accent2>
        <a:srgbClr val="FA7C28"/>
      </a:accent2>
      <a:accent3>
        <a:srgbClr val="FAB928"/>
      </a:accent3>
      <a:accent4>
        <a:srgbClr val="86C83B"/>
      </a:accent4>
      <a:accent5>
        <a:srgbClr val="3BB345"/>
      </a:accent5>
      <a:accent6>
        <a:srgbClr val="2391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3F3FB"/>
      </a:lt2>
      <a:accent1>
        <a:srgbClr val="F03232"/>
      </a:accent1>
      <a:accent2>
        <a:srgbClr val="FA7C28"/>
      </a:accent2>
      <a:accent3>
        <a:srgbClr val="FAB928"/>
      </a:accent3>
      <a:accent4>
        <a:srgbClr val="86C83B"/>
      </a:accent4>
      <a:accent5>
        <a:srgbClr val="3BB345"/>
      </a:accent5>
      <a:accent6>
        <a:srgbClr val="2391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cBienven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7315_TF10001108_Win32" id="{2806A0BE-F809-4871-972D-2526D4384446}" vid="{31D09BF8-A1E0-4D8B-BA3C-9CB9896B112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3139</Words>
  <Application>Microsoft Office PowerPoint</Application>
  <PresentationFormat>Widescreen</PresentationFormat>
  <Paragraphs>462</Paragraphs>
  <Slides>43</Slides>
  <Notes>41</Notes>
  <HiddenSlides>9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Trebuchet MS</vt:lpstr>
      <vt:lpstr>Calibri</vt:lpstr>
      <vt:lpstr>Merriweather Sans</vt:lpstr>
      <vt:lpstr>Segoe UI</vt:lpstr>
      <vt:lpstr>Wingdings</vt:lpstr>
      <vt:lpstr>Arial</vt:lpstr>
      <vt:lpstr>Segoe UI Semibold</vt:lpstr>
      <vt:lpstr>Times New Roman</vt:lpstr>
      <vt:lpstr>Quattrocento Sans</vt:lpstr>
      <vt:lpstr>Segoe UI Light</vt:lpstr>
      <vt:lpstr>Office Theme</vt:lpstr>
      <vt:lpstr>Office Theme</vt:lpstr>
      <vt:lpstr>Office Theme</vt:lpstr>
      <vt:lpstr>Thème Office</vt:lpstr>
      <vt:lpstr>Office Theme</vt:lpstr>
      <vt:lpstr>DocBienvenue</vt:lpstr>
      <vt:lpstr>think-cell Slide</vt:lpstr>
      <vt:lpstr>PowerPoint Presentation</vt:lpstr>
      <vt:lpstr>PowerPoint Presentation</vt:lpstr>
      <vt:lpstr>La rénovation collective, un changement de paradigme  pour rencontrer les objectifs de la Rénolution</vt:lpstr>
      <vt:lpstr>Renov’Roue Rad est une initiative citoyenne pilote de rénovation collective</vt:lpstr>
      <vt:lpstr>Le projet expérimente  le rôle de coach  de rénovation collective</vt:lpstr>
      <vt:lpstr>Rendre la rénovation énergétique globale accessible aux bruxellois</vt:lpstr>
      <vt:lpstr>Le projet vise une expérimentation concrète</vt:lpstr>
      <vt:lpstr>De mars 2021 à aujourd’hui</vt:lpstr>
      <vt:lpstr>PowerPoint Presentation</vt:lpstr>
      <vt:lpstr>Déclencher une première vague de rénovation</vt:lpstr>
      <vt:lpstr>Et répliquer avec une deuxième vague  un an après</vt:lpstr>
      <vt:lpstr>Quelques exemples inspirants, chez nous et ailleurs</vt:lpstr>
      <vt:lpstr>Quelques exemples inspirants, chez nous et ailleurs - Energiesprong</vt:lpstr>
      <vt:lpstr>Rénovation en cours par le FA, Bon Air / La Roue</vt:lpstr>
      <vt:lpstr>Projet pilote de rénovation par quartier</vt:lpstr>
      <vt:lpstr>Une mobilisation sur le terrain, intensive et plus efficace</vt:lpstr>
      <vt:lpstr>La mobilisation est déjà bien amorcée,  la visibilité par BE et le cabinet aidera</vt:lpstr>
      <vt:lpstr>Un accompagnement technique plus efficient</vt:lpstr>
      <vt:lpstr>Les activités techniques se sont concentrées sur un pré-diagnostic et sur la balises architecturales</vt:lpstr>
      <vt:lpstr>Analyser les matériaux et les compositions générales des façades existantes des typologies</vt:lpstr>
      <vt:lpstr>PowerPoint Presentation</vt:lpstr>
      <vt:lpstr>Maximiser l’accessibilité financière de la rénovation globale</vt:lpstr>
      <vt:lpstr>Il est nécessaire d’apporter des solutions pour le financement de la rénovation globale</vt:lpstr>
      <vt:lpstr>Sur le plan du financement, nous réalisons l’état de la situation</vt:lpstr>
      <vt:lpstr>L’échelle du quartier permet l’optimum entre efficacité énergétique et énergie renouvelable</vt:lpstr>
      <vt:lpstr>Réseau de chaleur : collecte de données et perspectives d’implémentation</vt:lpstr>
      <vt:lpstr>Un monitoring des résultats pour assurer la qualité de laboratoire</vt:lpstr>
      <vt:lpstr>Assurer une conduite efficace et efficiente du projet</vt:lpstr>
      <vt:lpstr>La mise sur rail du projet et du consortium est ce qui nous a pris le plus de temps</vt:lpstr>
      <vt:lpstr>Le projet touche aux différents enjeux ciblés par les GT de l’Alliance Rénolution</vt:lpstr>
      <vt:lpstr>Les besoins envers les GT de l’alliance, BE et le cabinet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Hervé Bertrand</dc:creator>
  <cp:lastModifiedBy>Quentin Jossen</cp:lastModifiedBy>
  <cp:revision>4</cp:revision>
  <dcterms:created xsi:type="dcterms:W3CDTF">2021-11-17T13:08:00Z</dcterms:created>
  <dcterms:modified xsi:type="dcterms:W3CDTF">2022-03-02T12:15:36Z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Grand écran</vt:lpwstr>
  </property>
  <property fmtid="{D5CDD505-2E9C-101B-9397-08002B2CF9AE}" pid="4" name="Slides">
    <vt:i4>12</vt:i4>
  </property>
</Properties>
</file>