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5" r:id="rId5"/>
    <p:sldMasterId id="2147483689" r:id="rId6"/>
    <p:sldMasterId id="214748370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y="6858000" cx="12192000"/>
  <p:notesSz cx="7559675" cy="10691800"/>
  <p:embeddedFontLst>
    <p:embeddedFont>
      <p:font typeface="Quattrocento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gVvxELatK5KUSVYTUFcoSgeI5k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boldItalic.fntdata"/><Relationship Id="rId20" Type="http://schemas.openxmlformats.org/officeDocument/2006/relationships/slide" Target="slides/slide12.xml"/><Relationship Id="rId41" Type="http://customschemas.google.com/relationships/presentationmetadata" Target="meta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QuattrocentoSans-regular.fntdata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QuattrocentoSans-italic.fntdata"/><Relationship Id="rId16" Type="http://schemas.openxmlformats.org/officeDocument/2006/relationships/slide" Target="slides/slide8.xml"/><Relationship Id="rId38" Type="http://schemas.openxmlformats.org/officeDocument/2006/relationships/font" Target="fonts/QuattrocentoSans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0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0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2" name="Google Shape;77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2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2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0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2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4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4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+ Contenu + Img">
  <p:cSld name="1_Titre + Contenu + Img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/>
          <p:nvPr/>
        </p:nvSpPr>
        <p:spPr>
          <a:xfrm>
            <a:off x="5222400" y="72000"/>
            <a:ext cx="6969600" cy="6786000"/>
          </a:xfrm>
          <a:prstGeom prst="rect">
            <a:avLst/>
          </a:prstGeom>
          <a:solidFill>
            <a:srgbClr val="F6FA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34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4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4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4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4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4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4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4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117" name="Google Shape;117;p34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119" name="Google Shape;119;p34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+ Contenu + Img">
  <p:cSld name="1_Titre + Contenu + Img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/>
          <p:nvPr/>
        </p:nvSpPr>
        <p:spPr>
          <a:xfrm>
            <a:off x="5222400" y="72000"/>
            <a:ext cx="6969600" cy="6786000"/>
          </a:xfrm>
          <a:prstGeom prst="rect">
            <a:avLst/>
          </a:prstGeom>
          <a:solidFill>
            <a:srgbClr val="F6FA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40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0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0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0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0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0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0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201" name="Google Shape;201;p40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2" name="Google Shape;202;p40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203" name="Google Shape;203;p40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8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6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6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7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7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7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7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7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72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72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7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7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73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74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74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74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74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74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74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range section + title">
  <p:cSld name="1_Orange section + title">
    <p:bg>
      <p:bgPr>
        <a:solidFill>
          <a:srgbClr val="FAB928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000" y="288031"/>
            <a:ext cx="495150" cy="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64" name="Google Shape;264;p38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5" name="Google Shape;265;p38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266" name="Google Shape;266;p38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267" name="Google Shape;267;p38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6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6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6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6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6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6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6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6"/>
          <p:cNvSpPr/>
          <p:nvPr/>
        </p:nvSpPr>
        <p:spPr>
          <a:xfrm rot="-5400000">
            <a:off x="-3397800" y="3393000"/>
            <a:ext cx="685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6"/>
          <p:cNvSpPr/>
          <p:nvPr/>
        </p:nvSpPr>
        <p:spPr>
          <a:xfrm rot="-5400000">
            <a:off x="8726999" y="3393000"/>
            <a:ext cx="68580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6"/>
          <p:cNvSpPr/>
          <p:nvPr/>
        </p:nvSpPr>
        <p:spPr>
          <a:xfrm>
            <a:off x="-4800" y="6784473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6"/>
          <p:cNvSpPr/>
          <p:nvPr/>
        </p:nvSpPr>
        <p:spPr>
          <a:xfrm>
            <a:off x="1737600" y="6784473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6"/>
          <p:cNvSpPr/>
          <p:nvPr/>
        </p:nvSpPr>
        <p:spPr>
          <a:xfrm>
            <a:off x="3480000" y="6786000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6"/>
          <p:cNvSpPr/>
          <p:nvPr/>
        </p:nvSpPr>
        <p:spPr>
          <a:xfrm>
            <a:off x="5222400" y="6786000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6"/>
          <p:cNvSpPr/>
          <p:nvPr/>
        </p:nvSpPr>
        <p:spPr>
          <a:xfrm rot="10800000">
            <a:off x="6964800" y="6786000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6"/>
          <p:cNvSpPr/>
          <p:nvPr/>
        </p:nvSpPr>
        <p:spPr>
          <a:xfrm rot="10800000">
            <a:off x="8707200" y="6786000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6"/>
          <p:cNvSpPr/>
          <p:nvPr/>
        </p:nvSpPr>
        <p:spPr>
          <a:xfrm rot="10800000">
            <a:off x="10449600" y="6786000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7632" y="116632"/>
            <a:ext cx="1700485" cy="17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86"/>
          <p:cNvSpPr txBox="1"/>
          <p:nvPr>
            <p:ph type="ctrTitle"/>
          </p:nvPr>
        </p:nvSpPr>
        <p:spPr>
          <a:xfrm>
            <a:off x="866063" y="2068176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87" name="Google Shape;287;p86"/>
          <p:cNvSpPr txBox="1"/>
          <p:nvPr>
            <p:ph idx="1" type="subTitle"/>
          </p:nvPr>
        </p:nvSpPr>
        <p:spPr>
          <a:xfrm>
            <a:off x="866063" y="3849595"/>
            <a:ext cx="10486149" cy="76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288" name="Google Shape;288;p86"/>
          <p:cNvCxnSpPr/>
          <p:nvPr/>
        </p:nvCxnSpPr>
        <p:spPr>
          <a:xfrm>
            <a:off x="839788" y="5157192"/>
            <a:ext cx="105124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Matière">
  <p:cSld name="TableMatièr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7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7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7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7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7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7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7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7"/>
          <p:cNvSpPr txBox="1"/>
          <p:nvPr>
            <p:ph type="title"/>
          </p:nvPr>
        </p:nvSpPr>
        <p:spPr>
          <a:xfrm>
            <a:off x="839786" y="1700808"/>
            <a:ext cx="100087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98" name="Google Shape;298;p87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7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301" name="Google Shape;301;p87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2" name="Google Shape;302;p87"/>
          <p:cNvSpPr txBox="1"/>
          <p:nvPr>
            <p:ph idx="1" type="body"/>
          </p:nvPr>
        </p:nvSpPr>
        <p:spPr>
          <a:xfrm>
            <a:off x="839785" y="3143232"/>
            <a:ext cx="10008742" cy="260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▶"/>
              <a:defRPr/>
            </a:lvl1pPr>
            <a:lvl2pPr indent="-30861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Char char="▶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▶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⁃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Matière">
  <p:cSld name="1_TableMatièr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8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8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8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8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8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8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8"/>
          <p:cNvSpPr txBox="1"/>
          <p:nvPr>
            <p:ph idx="1" type="body"/>
          </p:nvPr>
        </p:nvSpPr>
        <p:spPr>
          <a:xfrm>
            <a:off x="839788" y="3140968"/>
            <a:ext cx="10008739" cy="237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2" name="Google Shape;312;p88"/>
          <p:cNvSpPr txBox="1"/>
          <p:nvPr>
            <p:ph type="title"/>
          </p:nvPr>
        </p:nvSpPr>
        <p:spPr>
          <a:xfrm>
            <a:off x="839786" y="1700808"/>
            <a:ext cx="100087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13" name="Google Shape;313;p88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314" name="Google Shape;31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88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316" name="Google Shape;316;p88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mage">
  <p:cSld name="Titre+imag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9"/>
          <p:cNvSpPr/>
          <p:nvPr>
            <p:ph idx="2" type="pic"/>
          </p:nvPr>
        </p:nvSpPr>
        <p:spPr>
          <a:xfrm>
            <a:off x="5222400" y="72000"/>
            <a:ext cx="6980713" cy="6784413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89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9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9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9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9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9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9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9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pic>
        <p:nvPicPr>
          <p:cNvPr id="327" name="Google Shape;32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89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329" name="Google Shape;329;p89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330" name="Google Shape;330;p89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+ Contenu + Img">
  <p:cSld name="1_Titre + Contenu + Img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0"/>
          <p:cNvSpPr/>
          <p:nvPr/>
        </p:nvSpPr>
        <p:spPr>
          <a:xfrm>
            <a:off x="5222400" y="72000"/>
            <a:ext cx="6969600" cy="6786000"/>
          </a:xfrm>
          <a:prstGeom prst="rect">
            <a:avLst/>
          </a:prstGeom>
          <a:solidFill>
            <a:srgbClr val="F6FA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90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0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0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0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0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0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0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0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342" name="Google Shape;342;p90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3" name="Google Shape;343;p90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344" name="Google Shape;344;p90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">
  <p:cSld name="1_Titr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1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1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1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1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91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91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91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91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355" name="Google Shape;355;p91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6" name="Google Shape;356;p91"/>
          <p:cNvSpPr txBox="1"/>
          <p:nvPr>
            <p:ph type="title"/>
          </p:nvPr>
        </p:nvSpPr>
        <p:spPr>
          <a:xfrm>
            <a:off x="839791" y="1556792"/>
            <a:ext cx="10512422" cy="662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357" name="Google Shape;357;p91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">
  <p:cSld name="1_Cov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2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2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2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2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2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2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2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2"/>
          <p:cNvSpPr/>
          <p:nvPr/>
        </p:nvSpPr>
        <p:spPr>
          <a:xfrm rot="-5400000">
            <a:off x="-3397800" y="3393000"/>
            <a:ext cx="685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2"/>
          <p:cNvSpPr/>
          <p:nvPr/>
        </p:nvSpPr>
        <p:spPr>
          <a:xfrm rot="-5400000">
            <a:off x="8726999" y="3393000"/>
            <a:ext cx="68580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2"/>
          <p:cNvSpPr/>
          <p:nvPr/>
        </p:nvSpPr>
        <p:spPr>
          <a:xfrm>
            <a:off x="-4800" y="6784473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2"/>
          <p:cNvSpPr/>
          <p:nvPr/>
        </p:nvSpPr>
        <p:spPr>
          <a:xfrm>
            <a:off x="1737600" y="6784473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2"/>
          <p:cNvSpPr/>
          <p:nvPr/>
        </p:nvSpPr>
        <p:spPr>
          <a:xfrm>
            <a:off x="3480000" y="6786000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2"/>
          <p:cNvSpPr/>
          <p:nvPr/>
        </p:nvSpPr>
        <p:spPr>
          <a:xfrm>
            <a:off x="5222400" y="6786000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2"/>
          <p:cNvSpPr/>
          <p:nvPr/>
        </p:nvSpPr>
        <p:spPr>
          <a:xfrm rot="10800000">
            <a:off x="6964800" y="6786000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2"/>
          <p:cNvSpPr/>
          <p:nvPr/>
        </p:nvSpPr>
        <p:spPr>
          <a:xfrm rot="10800000">
            <a:off x="8707200" y="6786000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2"/>
          <p:cNvSpPr/>
          <p:nvPr/>
        </p:nvSpPr>
        <p:spPr>
          <a:xfrm rot="10800000">
            <a:off x="10449600" y="6786000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2"/>
          <p:cNvSpPr txBox="1"/>
          <p:nvPr>
            <p:ph type="ctrTitle"/>
          </p:nvPr>
        </p:nvSpPr>
        <p:spPr>
          <a:xfrm>
            <a:off x="866063" y="2068176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376" name="Google Shape;376;p92"/>
          <p:cNvCxnSpPr/>
          <p:nvPr/>
        </p:nvCxnSpPr>
        <p:spPr>
          <a:xfrm>
            <a:off x="839788" y="5157192"/>
            <a:ext cx="105124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8066" y="821572"/>
            <a:ext cx="1111067" cy="11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calaire1">
  <p:cSld name="1_Intercalaire1">
    <p:bg>
      <p:bgPr>
        <a:solidFill>
          <a:schemeClr val="dk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3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3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3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3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3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3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3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3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87" name="Google Shape;387;p93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88" name="Google Shape;3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93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390" name="Google Shape;390;p93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391" name="Google Shape;391;p93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ight green section + title">
  <p:cSld name="1_Light green section + title">
    <p:bg>
      <p:bgPr>
        <a:solidFill>
          <a:srgbClr val="3CB446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4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4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4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4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4"/>
          <p:cNvSpPr/>
          <p:nvPr/>
        </p:nvSpPr>
        <p:spPr>
          <a:xfrm>
            <a:off x="6964800" y="1527"/>
            <a:ext cx="17424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4"/>
          <p:cNvSpPr/>
          <p:nvPr/>
        </p:nvSpPr>
        <p:spPr>
          <a:xfrm>
            <a:off x="87072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4"/>
          <p:cNvSpPr/>
          <p:nvPr/>
        </p:nvSpPr>
        <p:spPr>
          <a:xfrm>
            <a:off x="104496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000" y="288031"/>
            <a:ext cx="495150" cy="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94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02" name="Google Shape;402;p94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3" name="Google Shape;403;p94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04" name="Google Shape;404;p94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405" name="Google Shape;405;p94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Green section + title">
  <p:cSld name="2_Green section + title">
    <p:bg>
      <p:bgPr>
        <a:solidFill>
          <a:srgbClr val="23914B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5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5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5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5"/>
          <p:cNvSpPr/>
          <p:nvPr/>
        </p:nvSpPr>
        <p:spPr>
          <a:xfrm>
            <a:off x="6964800" y="1527"/>
            <a:ext cx="17424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5"/>
          <p:cNvSpPr/>
          <p:nvPr/>
        </p:nvSpPr>
        <p:spPr>
          <a:xfrm>
            <a:off x="87072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5"/>
          <p:cNvSpPr/>
          <p:nvPr/>
        </p:nvSpPr>
        <p:spPr>
          <a:xfrm>
            <a:off x="104496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000" y="288031"/>
            <a:ext cx="495150" cy="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95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16" name="Google Shape;416;p95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7" name="Google Shape;417;p95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18" name="Google Shape;418;p95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419" name="Google Shape;419;p95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een section + title">
  <p:cSld name="1_Green section +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6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96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6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96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6"/>
          <p:cNvSpPr/>
          <p:nvPr/>
        </p:nvSpPr>
        <p:spPr>
          <a:xfrm>
            <a:off x="6964800" y="1527"/>
            <a:ext cx="17424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96"/>
          <p:cNvSpPr/>
          <p:nvPr/>
        </p:nvSpPr>
        <p:spPr>
          <a:xfrm>
            <a:off x="87072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96"/>
          <p:cNvSpPr/>
          <p:nvPr/>
        </p:nvSpPr>
        <p:spPr>
          <a:xfrm>
            <a:off x="104496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00" y="288031"/>
            <a:ext cx="495150" cy="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96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30" name="Google Shape;430;p96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1" name="Google Shape;431;p96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32" name="Google Shape;432;p96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433" name="Google Shape;433;p96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Contenu">
  <p:cSld name="Titre+Contenu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7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97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97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97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97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97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97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97"/>
          <p:cNvSpPr txBox="1"/>
          <p:nvPr>
            <p:ph idx="1" type="body"/>
          </p:nvPr>
        </p:nvSpPr>
        <p:spPr>
          <a:xfrm>
            <a:off x="839790" y="2440273"/>
            <a:ext cx="5015152" cy="2736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3875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443" name="Google Shape;44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97"/>
          <p:cNvSpPr txBox="1"/>
          <p:nvPr>
            <p:ph idx="2" type="body"/>
          </p:nvPr>
        </p:nvSpPr>
        <p:spPr>
          <a:xfrm>
            <a:off x="6350574" y="2440273"/>
            <a:ext cx="5015152" cy="2736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3875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5" name="Google Shape;445;p97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46" name="Google Shape;446;p97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7" name="Google Shape;447;p97"/>
          <p:cNvSpPr txBox="1"/>
          <p:nvPr>
            <p:ph type="title"/>
          </p:nvPr>
        </p:nvSpPr>
        <p:spPr>
          <a:xfrm>
            <a:off x="839791" y="1556792"/>
            <a:ext cx="10512422" cy="662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cxnSp>
        <p:nvCxnSpPr>
          <p:cNvPr id="448" name="Google Shape;448;p97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Contenu + Img">
  <p:cSld name="Titre + Contenu + Img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8"/>
          <p:cNvSpPr/>
          <p:nvPr>
            <p:ph idx="2" type="pic"/>
          </p:nvPr>
        </p:nvSpPr>
        <p:spPr>
          <a:xfrm>
            <a:off x="6964363" y="72000"/>
            <a:ext cx="5238750" cy="6784413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98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8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8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98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8"/>
          <p:cNvSpPr/>
          <p:nvPr/>
        </p:nvSpPr>
        <p:spPr>
          <a:xfrm rot="10800000">
            <a:off x="69648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8"/>
          <p:cNvSpPr/>
          <p:nvPr/>
        </p:nvSpPr>
        <p:spPr>
          <a:xfrm rot="10800000">
            <a:off x="87072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98"/>
          <p:cNvSpPr/>
          <p:nvPr/>
        </p:nvSpPr>
        <p:spPr>
          <a:xfrm rot="10800000">
            <a:off x="10449600" y="1527"/>
            <a:ext cx="1742400" cy="7200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8"/>
          <p:cNvSpPr txBox="1"/>
          <p:nvPr>
            <p:ph idx="1" type="body"/>
          </p:nvPr>
        </p:nvSpPr>
        <p:spPr>
          <a:xfrm>
            <a:off x="839790" y="2440273"/>
            <a:ext cx="5015152" cy="27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3875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9" name="Google Shape;459;p98"/>
          <p:cNvSpPr txBox="1"/>
          <p:nvPr>
            <p:ph type="title"/>
          </p:nvPr>
        </p:nvSpPr>
        <p:spPr>
          <a:xfrm>
            <a:off x="839791" y="1556792"/>
            <a:ext cx="5015152" cy="662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pic>
        <p:nvPicPr>
          <p:cNvPr id="460" name="Google Shape;46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233" y="821572"/>
            <a:ext cx="513678" cy="5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98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62" name="Google Shape;462;p98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cxnSp>
        <p:nvCxnSpPr>
          <p:cNvPr id="463" name="Google Shape;463;p98"/>
          <p:cNvCxnSpPr/>
          <p:nvPr/>
        </p:nvCxnSpPr>
        <p:spPr>
          <a:xfrm>
            <a:off x="839791" y="6021388"/>
            <a:ext cx="71970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7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7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7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7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8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p8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8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8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8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p8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8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8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8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8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8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8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9" name="Google Shape;529;p8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8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8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5" name="Google Shape;535;p8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p8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7" name="Google Shape;537;p8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8" name="Google Shape;538;p8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9" name="Google Shape;539;p8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rgbClr val="F0323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0"/>
          <p:cNvSpPr/>
          <p:nvPr/>
        </p:nvSpPr>
        <p:spPr>
          <a:xfrm>
            <a:off x="6964920" y="1440"/>
            <a:ext cx="1741680" cy="7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0"/>
          <p:cNvSpPr/>
          <p:nvPr/>
        </p:nvSpPr>
        <p:spPr>
          <a:xfrm>
            <a:off x="870732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0"/>
          <p:cNvSpPr/>
          <p:nvPr/>
        </p:nvSpPr>
        <p:spPr>
          <a:xfrm>
            <a:off x="1044972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0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0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 rot="10800000">
            <a:off x="696564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 rot="10800000">
            <a:off x="870804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/>
          <p:nvPr/>
        </p:nvSpPr>
        <p:spPr>
          <a:xfrm rot="10800000">
            <a:off x="10450440" y="144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/>
          <p:nvPr/>
        </p:nvSpPr>
        <p:spPr>
          <a:xfrm rot="-5400000">
            <a:off x="-3396960" y="3393720"/>
            <a:ext cx="68572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/>
          <p:nvPr/>
        </p:nvSpPr>
        <p:spPr>
          <a:xfrm rot="-5400000">
            <a:off x="8727120" y="3393720"/>
            <a:ext cx="68572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-4680" y="678456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737720" y="678456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3480120" y="678600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5222520" y="678600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/>
          <p:nvPr/>
        </p:nvSpPr>
        <p:spPr>
          <a:xfrm rot="10800000">
            <a:off x="6965640" y="678672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0"/>
          <p:cNvSpPr/>
          <p:nvPr/>
        </p:nvSpPr>
        <p:spPr>
          <a:xfrm rot="10800000">
            <a:off x="8708040" y="678672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 rot="10800000">
            <a:off x="10450440" y="678672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7600" y="116640"/>
            <a:ext cx="1699920" cy="1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/>
          <p:nvPr/>
        </p:nvSpPr>
        <p:spPr>
          <a:xfrm>
            <a:off x="839880" y="5157360"/>
            <a:ext cx="10511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900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rgbClr val="F0323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2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2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2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2"/>
          <p:cNvSpPr/>
          <p:nvPr/>
        </p:nvSpPr>
        <p:spPr>
          <a:xfrm>
            <a:off x="6964920" y="1440"/>
            <a:ext cx="1741680" cy="7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870732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2"/>
          <p:cNvSpPr/>
          <p:nvPr/>
        </p:nvSpPr>
        <p:spPr>
          <a:xfrm>
            <a:off x="1044972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/>
          <p:nvPr/>
        </p:nvSpPr>
        <p:spPr>
          <a:xfrm>
            <a:off x="5222520" y="72000"/>
            <a:ext cx="6968880" cy="6785280"/>
          </a:xfrm>
          <a:prstGeom prst="rect">
            <a:avLst/>
          </a:prstGeom>
          <a:solidFill>
            <a:srgbClr val="F6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2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2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 rot="10800000">
            <a:off x="696564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/>
          <p:nvPr/>
        </p:nvSpPr>
        <p:spPr>
          <a:xfrm rot="10800000">
            <a:off x="870804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2"/>
          <p:cNvSpPr/>
          <p:nvPr/>
        </p:nvSpPr>
        <p:spPr>
          <a:xfrm rot="10800000">
            <a:off x="10450440" y="144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360" y="821520"/>
            <a:ext cx="513000" cy="5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2"/>
          <p:cNvSpPr/>
          <p:nvPr/>
        </p:nvSpPr>
        <p:spPr>
          <a:xfrm>
            <a:off x="839880" y="6021360"/>
            <a:ext cx="71892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00">
            <a:solidFill>
              <a:srgbClr val="0900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rgbClr val="F0323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5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5"/>
          <p:cNvSpPr/>
          <p:nvPr/>
        </p:nvSpPr>
        <p:spPr>
          <a:xfrm>
            <a:off x="6964920" y="1440"/>
            <a:ext cx="1741680" cy="7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5"/>
          <p:cNvSpPr/>
          <p:nvPr/>
        </p:nvSpPr>
        <p:spPr>
          <a:xfrm>
            <a:off x="870732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5"/>
          <p:cNvSpPr/>
          <p:nvPr/>
        </p:nvSpPr>
        <p:spPr>
          <a:xfrm>
            <a:off x="1044972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5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5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5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/>
          <p:nvPr/>
        </p:nvSpPr>
        <p:spPr>
          <a:xfrm rot="10800000">
            <a:off x="696564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 rot="10800000">
            <a:off x="870804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/>
          <p:nvPr/>
        </p:nvSpPr>
        <p:spPr>
          <a:xfrm rot="10800000">
            <a:off x="10450440" y="144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360" y="821520"/>
            <a:ext cx="513000" cy="5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/>
          <p:nvPr/>
        </p:nvSpPr>
        <p:spPr>
          <a:xfrm>
            <a:off x="839880" y="6021360"/>
            <a:ext cx="71892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00">
            <a:solidFill>
              <a:srgbClr val="0900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2041200" y="968400"/>
            <a:ext cx="79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None/>
              <a:defRPr b="1" i="0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2041200" y="2354400"/>
            <a:ext cx="7992000" cy="307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96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914B"/>
              </a:buClr>
              <a:buSzPts val="1360"/>
              <a:buFont typeface="Merriweather Sans"/>
              <a:buChar char="▶"/>
              <a:defRPr b="0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97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B446"/>
              </a:buClr>
              <a:buSzPts val="1120"/>
              <a:buFont typeface="Merriweather Sans"/>
              <a:buChar char="▶"/>
              <a:defRPr b="0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7C83C"/>
              </a:buClr>
              <a:buSzPts val="800"/>
              <a:buFont typeface="Merriweather Sans"/>
              <a:buChar char="▶"/>
              <a:defRPr b="0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⁃"/>
              <a:defRPr b="0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37"/>
          <p:cNvSpPr txBox="1"/>
          <p:nvPr>
            <p:ph idx="10" type="dt"/>
          </p:nvPr>
        </p:nvSpPr>
        <p:spPr>
          <a:xfrm>
            <a:off x="838200" y="63263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37"/>
          <p:cNvSpPr txBox="1"/>
          <p:nvPr>
            <p:ph idx="12" type="sldNum"/>
          </p:nvPr>
        </p:nvSpPr>
        <p:spPr>
          <a:xfrm>
            <a:off x="11353800" y="6326370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253" name="Google Shape;253;p37"/>
          <p:cNvSpPr txBox="1"/>
          <p:nvPr>
            <p:ph idx="11" type="ftr"/>
          </p:nvPr>
        </p:nvSpPr>
        <p:spPr>
          <a:xfrm>
            <a:off x="4356862" y="6326370"/>
            <a:ext cx="7218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7"/>
          <p:cNvSpPr/>
          <p:nvPr/>
        </p:nvSpPr>
        <p:spPr>
          <a:xfrm>
            <a:off x="-4800" y="0"/>
            <a:ext cx="17424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1737600" y="0"/>
            <a:ext cx="17424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3480000" y="1527"/>
            <a:ext cx="17424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5222400" y="1527"/>
            <a:ext cx="1742400" cy="7200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6964800" y="1527"/>
            <a:ext cx="17424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8707200" y="1527"/>
            <a:ext cx="174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10449600" y="1527"/>
            <a:ext cx="17424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rgbClr val="F0323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6964920" y="1440"/>
            <a:ext cx="1741680" cy="71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870732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1044972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-4680" y="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1737720" y="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3480120" y="144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5222520" y="144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2"/>
          <p:cNvSpPr/>
          <p:nvPr/>
        </p:nvSpPr>
        <p:spPr>
          <a:xfrm rot="10800000">
            <a:off x="6965640" y="144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2"/>
          <p:cNvSpPr/>
          <p:nvPr/>
        </p:nvSpPr>
        <p:spPr>
          <a:xfrm rot="10800000">
            <a:off x="8708040" y="144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2"/>
          <p:cNvSpPr/>
          <p:nvPr/>
        </p:nvSpPr>
        <p:spPr>
          <a:xfrm rot="10800000">
            <a:off x="10450440" y="144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2"/>
          <p:cNvSpPr/>
          <p:nvPr/>
        </p:nvSpPr>
        <p:spPr>
          <a:xfrm rot="-5400000">
            <a:off x="-3396960" y="3393720"/>
            <a:ext cx="68572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2"/>
          <p:cNvSpPr/>
          <p:nvPr/>
        </p:nvSpPr>
        <p:spPr>
          <a:xfrm rot="-5400000">
            <a:off x="8727120" y="3393720"/>
            <a:ext cx="68572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-4680" y="6784560"/>
            <a:ext cx="1741680" cy="7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1737720" y="6784560"/>
            <a:ext cx="1741680" cy="71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2"/>
          <p:cNvSpPr/>
          <p:nvPr/>
        </p:nvSpPr>
        <p:spPr>
          <a:xfrm>
            <a:off x="3480120" y="6786000"/>
            <a:ext cx="1741680" cy="7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5222520" y="6786000"/>
            <a:ext cx="1741680" cy="71280"/>
          </a:xfrm>
          <a:prstGeom prst="rect">
            <a:avLst/>
          </a:prstGeom>
          <a:solidFill>
            <a:srgbClr val="FFF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2"/>
          <p:cNvSpPr/>
          <p:nvPr/>
        </p:nvSpPr>
        <p:spPr>
          <a:xfrm rot="10800000">
            <a:off x="6965640" y="6786720"/>
            <a:ext cx="1741680" cy="71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2"/>
          <p:cNvSpPr/>
          <p:nvPr/>
        </p:nvSpPr>
        <p:spPr>
          <a:xfrm rot="10800000">
            <a:off x="8708040" y="6786720"/>
            <a:ext cx="1741680" cy="71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2"/>
          <p:cNvSpPr/>
          <p:nvPr/>
        </p:nvSpPr>
        <p:spPr>
          <a:xfrm rot="10800000">
            <a:off x="10450440" y="6786720"/>
            <a:ext cx="1741680" cy="71280"/>
          </a:xfrm>
          <a:prstGeom prst="rect">
            <a:avLst/>
          </a:prstGeom>
          <a:solidFill>
            <a:srgbClr val="2391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839880" y="5157360"/>
            <a:ext cx="10511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900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538240" y="821520"/>
            <a:ext cx="1110240" cy="111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1" name="Google Shape;491;p4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hyperlink" Target="https://renov-roue-rad.brussels/le-projet-renolab/mobilisation-et-communication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hyperlink" Target="http://www.renov-roue-rad.brussels/" TargetMode="External"/><Relationship Id="rId5" Type="http://schemas.openxmlformats.org/officeDocument/2006/relationships/hyperlink" Target="mailto:renov.roue.rad@gmail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renov-roue-rad.brussel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"/>
          <p:cNvSpPr/>
          <p:nvPr/>
        </p:nvSpPr>
        <p:spPr>
          <a:xfrm>
            <a:off x="819025" y="2493000"/>
            <a:ext cx="10485360" cy="1214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8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Rénovation collective</a:t>
            </a:r>
            <a:endParaRPr b="0" sz="8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"/>
          <p:cNvSpPr/>
          <p:nvPr/>
        </p:nvSpPr>
        <p:spPr>
          <a:xfrm>
            <a:off x="866160" y="3550362"/>
            <a:ext cx="1048536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2788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59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Initiative citoyenne pilote dans le quartier La Roue - Anderlecht</a:t>
            </a:r>
            <a:endParaRPr b="0" sz="259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280" y="5272200"/>
            <a:ext cx="2373840" cy="127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6640" y="5498640"/>
            <a:ext cx="1522440" cy="8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9680" y="5402880"/>
            <a:ext cx="1453320" cy="91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9120" y="5330520"/>
            <a:ext cx="1703160" cy="1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"/>
          <p:cNvSpPr txBox="1"/>
          <p:nvPr/>
        </p:nvSpPr>
        <p:spPr>
          <a:xfrm>
            <a:off x="866160" y="4054869"/>
            <a:ext cx="11325840" cy="638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48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B596"/>
              </a:buClr>
              <a:buSzPts val="1600"/>
              <a:buFont typeface="Arial"/>
              <a:buChar char="•"/>
            </a:pPr>
            <a:r>
              <a:rPr b="0" lang="fr-BE" sz="16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déclencher une dynamique de rénovation énergétique permettant d’atteindre le rythme requis par la transition climat 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600"/>
              <a:buFont typeface="Arial"/>
              <a:buChar char="•"/>
            </a:pPr>
            <a:r>
              <a:rPr b="0" lang="fr-BE" sz="16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offrant de multiples bénéfices économiques, environnementaux et sociaux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"/>
          <p:cNvSpPr txBox="1"/>
          <p:nvPr>
            <p:ph type="ctrTitle"/>
          </p:nvPr>
        </p:nvSpPr>
        <p:spPr>
          <a:xfrm>
            <a:off x="866063" y="3078114"/>
            <a:ext cx="10486149" cy="164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fr-BE"/>
              <a:t>Projet pilote de rénovation par quartier</a:t>
            </a:r>
            <a:endParaRPr/>
          </a:p>
        </p:txBody>
      </p:sp>
      <p:sp>
        <p:nvSpPr>
          <p:cNvPr id="700" name="Google Shape;700;p11"/>
          <p:cNvSpPr txBox="1"/>
          <p:nvPr>
            <p:ph idx="1" type="subTitle"/>
          </p:nvPr>
        </p:nvSpPr>
        <p:spPr>
          <a:xfrm>
            <a:off x="866063" y="2498713"/>
            <a:ext cx="10486149" cy="5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fr-BE"/>
              <a:t>Renov’ Roue Rad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1" name="Google Shape;701;p11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fr-BE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1" i="0" sz="1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Le projet expérimente </a:t>
            </a:r>
            <a:br>
              <a:rPr lang="fr-BE" sz="3600"/>
            </a:br>
            <a:r>
              <a:rPr lang="fr-BE" sz="3600"/>
              <a:t>le rôle de coach </a:t>
            </a:r>
            <a:br>
              <a:rPr lang="fr-BE" sz="3600"/>
            </a:br>
            <a:r>
              <a:rPr lang="fr-BE" sz="3600"/>
              <a:t>de rénovation collective</a:t>
            </a:r>
            <a:endParaRPr sz="3600"/>
          </a:p>
        </p:txBody>
      </p:sp>
      <p:sp>
        <p:nvSpPr>
          <p:cNvPr id="707" name="Google Shape;707;p12"/>
          <p:cNvSpPr txBox="1"/>
          <p:nvPr/>
        </p:nvSpPr>
        <p:spPr>
          <a:xfrm>
            <a:off x="5536013" y="1849618"/>
            <a:ext cx="6194071" cy="377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-68580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mobilisation</a:t>
            </a: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accompagnement</a:t>
            </a: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technique et administratif,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mobilisation de </a:t>
            </a: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tous les acteurs</a:t>
            </a: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pour faciliter le parcours de rénovation,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facilitation du </a:t>
            </a: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montage financier </a:t>
            </a:r>
            <a:b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manière inclusive,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intégration des opportunités </a:t>
            </a:r>
            <a:b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réseau de chaleur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3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Une mobilisation sur le terrain, intensive et plus efficace</a:t>
            </a:r>
            <a:endParaRPr sz="3600"/>
          </a:p>
        </p:txBody>
      </p:sp>
      <p:sp>
        <p:nvSpPr>
          <p:cNvPr id="713" name="Google Shape;713;p13"/>
          <p:cNvSpPr txBox="1"/>
          <p:nvPr/>
        </p:nvSpPr>
        <p:spPr>
          <a:xfrm>
            <a:off x="5536013" y="1849618"/>
            <a:ext cx="6194071" cy="377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Trebuchet MS"/>
              <a:buNone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construisant sur le tissu social élaboré en 10 ans par le Collectif La Roue :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Porte à porte, séances d’information dans le quartier, fêtes de quartier</a:t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Diversification des canaux</a:t>
            </a: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: journal communal, réseaux sociaux, mailing liste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L’ambition d’être </a:t>
            </a: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multilingue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 des voisins qui deviennent ambassadeurs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4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Un accompagnement technique plus efficient</a:t>
            </a:r>
            <a:endParaRPr sz="3600"/>
          </a:p>
        </p:txBody>
      </p:sp>
      <p:sp>
        <p:nvSpPr>
          <p:cNvPr id="719" name="Google Shape;719;p14"/>
          <p:cNvSpPr txBox="1"/>
          <p:nvPr/>
        </p:nvSpPr>
        <p:spPr>
          <a:xfrm>
            <a:off x="5536013" y="1849618"/>
            <a:ext cx="6194071" cy="377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construisant sur l’homogénéité des composants de bâtiments dans un voisinage :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Approche modulaire de rénovation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Définition de </a:t>
            </a: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solutions standards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Cohérentes avec l’objectif 2050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Accompagnement individuel allégé</a:t>
            </a:r>
            <a:endParaRPr b="1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5"/>
          <p:cNvSpPr txBox="1"/>
          <p:nvPr/>
        </p:nvSpPr>
        <p:spPr>
          <a:xfrm>
            <a:off x="1873800" y="378720"/>
            <a:ext cx="9090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Standardiser par une approche modulaire</a:t>
            </a:r>
            <a:endParaRPr b="0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3800" y="3252600"/>
            <a:ext cx="1383840" cy="207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3800" y="1265400"/>
            <a:ext cx="2585160" cy="172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8640" y="1445400"/>
            <a:ext cx="3125160" cy="20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800" y="3785400"/>
            <a:ext cx="3125160" cy="20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7280" y="4068720"/>
            <a:ext cx="2666520" cy="177768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5"/>
          <p:cNvSpPr txBox="1"/>
          <p:nvPr/>
        </p:nvSpPr>
        <p:spPr>
          <a:xfrm>
            <a:off x="4483800" y="1368720"/>
            <a:ext cx="2948400" cy="302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comptons: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d’une cinquantaine de 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de façade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d’une centaine de 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de façade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vingtaine de chacune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 façades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5"/>
          <p:cNvSpPr/>
          <p:nvPr/>
        </p:nvSpPr>
        <p:spPr>
          <a:xfrm rot="-2086200">
            <a:off x="2347560" y="2882160"/>
            <a:ext cx="2323440" cy="180000"/>
          </a:xfrm>
          <a:custGeom>
            <a:rect b="b" l="l" r="r" t="t"/>
            <a:pathLst>
              <a:path extrusionOk="0" h="501" w="6457">
                <a:moveTo>
                  <a:pt x="6455" y="131"/>
                </a:moveTo>
                <a:lnTo>
                  <a:pt x="851" y="138"/>
                </a:lnTo>
                <a:lnTo>
                  <a:pt x="851" y="0"/>
                </a:lnTo>
                <a:lnTo>
                  <a:pt x="0" y="251"/>
                </a:lnTo>
                <a:lnTo>
                  <a:pt x="851" y="500"/>
                </a:lnTo>
                <a:lnTo>
                  <a:pt x="851" y="362"/>
                </a:lnTo>
                <a:lnTo>
                  <a:pt x="6456" y="355"/>
                </a:lnTo>
                <a:lnTo>
                  <a:pt x="6455" y="131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5"/>
          <p:cNvSpPr/>
          <p:nvPr/>
        </p:nvSpPr>
        <p:spPr>
          <a:xfrm>
            <a:off x="3763800" y="1908720"/>
            <a:ext cx="720000" cy="180000"/>
          </a:xfrm>
          <a:custGeom>
            <a:rect b="b" l="l" r="r" t="t"/>
            <a:pathLst>
              <a:path extrusionOk="0" h="502" w="2002">
                <a:moveTo>
                  <a:pt x="2001" y="125"/>
                </a:moveTo>
                <a:lnTo>
                  <a:pt x="500" y="125"/>
                </a:lnTo>
                <a:lnTo>
                  <a:pt x="500" y="0"/>
                </a:lnTo>
                <a:lnTo>
                  <a:pt x="0" y="250"/>
                </a:lnTo>
                <a:lnTo>
                  <a:pt x="500" y="501"/>
                </a:lnTo>
                <a:lnTo>
                  <a:pt x="500" y="375"/>
                </a:lnTo>
                <a:lnTo>
                  <a:pt x="2001" y="375"/>
                </a:lnTo>
                <a:lnTo>
                  <a:pt x="2001" y="125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5"/>
          <p:cNvSpPr/>
          <p:nvPr/>
        </p:nvSpPr>
        <p:spPr>
          <a:xfrm>
            <a:off x="7003800" y="2628720"/>
            <a:ext cx="1080000" cy="180000"/>
          </a:xfrm>
          <a:custGeom>
            <a:rect b="b" l="l" r="r" t="t"/>
            <a:pathLst>
              <a:path extrusionOk="0" h="502" w="3002">
                <a:moveTo>
                  <a:pt x="0" y="125"/>
                </a:moveTo>
                <a:lnTo>
                  <a:pt x="2250" y="125"/>
                </a:lnTo>
                <a:lnTo>
                  <a:pt x="2250" y="0"/>
                </a:lnTo>
                <a:lnTo>
                  <a:pt x="3001" y="250"/>
                </a:lnTo>
                <a:lnTo>
                  <a:pt x="2250" y="501"/>
                </a:lnTo>
                <a:lnTo>
                  <a:pt x="2250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5"/>
          <p:cNvSpPr/>
          <p:nvPr/>
        </p:nvSpPr>
        <p:spPr>
          <a:xfrm>
            <a:off x="5383800" y="3708720"/>
            <a:ext cx="180000" cy="900000"/>
          </a:xfrm>
          <a:custGeom>
            <a:rect b="b" l="l" r="r" t="t"/>
            <a:pathLst>
              <a:path extrusionOk="0" h="2502" w="502">
                <a:moveTo>
                  <a:pt x="125" y="0"/>
                </a:moveTo>
                <a:lnTo>
                  <a:pt x="125" y="1875"/>
                </a:lnTo>
                <a:lnTo>
                  <a:pt x="0" y="1875"/>
                </a:lnTo>
                <a:lnTo>
                  <a:pt x="250" y="2501"/>
                </a:lnTo>
                <a:lnTo>
                  <a:pt x="501" y="1875"/>
                </a:lnTo>
                <a:lnTo>
                  <a:pt x="375" y="1875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5"/>
          <p:cNvSpPr/>
          <p:nvPr/>
        </p:nvSpPr>
        <p:spPr>
          <a:xfrm rot="-3744000">
            <a:off x="7358400" y="2950560"/>
            <a:ext cx="180000" cy="2255040"/>
          </a:xfrm>
          <a:custGeom>
            <a:rect b="b" l="l" r="r" t="t"/>
            <a:pathLst>
              <a:path extrusionOk="0" h="6267" w="502">
                <a:moveTo>
                  <a:pt x="98" y="0"/>
                </a:moveTo>
                <a:lnTo>
                  <a:pt x="98" y="5675"/>
                </a:lnTo>
                <a:lnTo>
                  <a:pt x="0" y="5675"/>
                </a:lnTo>
                <a:lnTo>
                  <a:pt x="249" y="6266"/>
                </a:lnTo>
                <a:lnTo>
                  <a:pt x="501" y="5675"/>
                </a:lnTo>
                <a:lnTo>
                  <a:pt x="401" y="5675"/>
                </a:lnTo>
                <a:lnTo>
                  <a:pt x="401" y="0"/>
                </a:lnTo>
                <a:lnTo>
                  <a:pt x="98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r-BE"/>
              <a:t>Montrer les typologies qu’on étudie</a:t>
            </a:r>
            <a:endParaRPr/>
          </a:p>
        </p:txBody>
      </p:sp>
      <p:sp>
        <p:nvSpPr>
          <p:cNvPr id="741" name="Google Shape;741;p16"/>
          <p:cNvSpPr txBox="1"/>
          <p:nvPr>
            <p:ph idx="1" type="sub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7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Maximiser l’accessibilité financière de la rénovation globale</a:t>
            </a:r>
            <a:endParaRPr sz="3600"/>
          </a:p>
        </p:txBody>
      </p:sp>
      <p:sp>
        <p:nvSpPr>
          <p:cNvPr id="747" name="Google Shape;747;p17"/>
          <p:cNvSpPr txBox="1"/>
          <p:nvPr/>
        </p:nvSpPr>
        <p:spPr>
          <a:xfrm>
            <a:off x="5536013" y="1849618"/>
            <a:ext cx="6194071" cy="377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68580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Eclairer sur les options de financement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Prémâcher les </a:t>
            </a: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démarches de primes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Encourager les acteurs publics et privés à </a:t>
            </a: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expérimenter des solutions innovantes</a:t>
            </a: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profitant de ce laboratoire ! </a:t>
            </a:r>
            <a:r>
              <a:rPr b="0" i="0" lang="fr-BE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&gt; Rôle de l’Alliance</a:t>
            </a:r>
            <a:endParaRPr b="1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97297"/>
              <a:buFont typeface="Arial"/>
              <a:buChar char="•"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Concevoir une solution inclusive de financement de la rénovation collective (par Triodos)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8"/>
          <p:cNvSpPr/>
          <p:nvPr/>
        </p:nvSpPr>
        <p:spPr>
          <a:xfrm>
            <a:off x="359923" y="778213"/>
            <a:ext cx="1332690" cy="6401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fr-BE" sz="4000"/>
              <a:t>Il est nécessaire d’apporter des solutions pour le financement de la rénovation globale</a:t>
            </a:r>
            <a:endParaRPr/>
          </a:p>
        </p:txBody>
      </p:sp>
      <p:sp>
        <p:nvSpPr>
          <p:cNvPr id="754" name="Google Shape;754;p18"/>
          <p:cNvSpPr txBox="1"/>
          <p:nvPr>
            <p:ph idx="1" type="body"/>
          </p:nvPr>
        </p:nvSpPr>
        <p:spPr>
          <a:xfrm>
            <a:off x="359923" y="1849617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Primes RENOLUTION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Montants élevés, surtout pour catégories II et III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Cadre favorable à la rénovation globale (prime à l’audit et à l’accompagnement archi, bonus bouquet de travaux)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totem et éligibilité des propriétaires bailleurs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Primes RENOLUTION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Libérable après réalisation =&gt; accessibilité réduite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de combinaison avec le prêt vert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Conditionnement à rester domicilié pendant 5 ans est un frein avec la mobilité des ménages</a:t>
            </a:r>
            <a:endParaRPr/>
          </a:p>
        </p:txBody>
      </p:sp>
      <p:sp>
        <p:nvSpPr>
          <p:cNvPr id="755" name="Google Shape;755;p18"/>
          <p:cNvSpPr txBox="1"/>
          <p:nvPr>
            <p:ph idx="1" type="body"/>
          </p:nvPr>
        </p:nvSpPr>
        <p:spPr>
          <a:xfrm>
            <a:off x="5901179" y="1849616"/>
            <a:ext cx="5976593" cy="4734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solution de financement </a:t>
            </a:r>
            <a:r>
              <a:rPr b="1" lang="fr-BE" sz="1800"/>
              <a:t>prête pour juin</a:t>
            </a:r>
            <a:r>
              <a:rPr b="1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 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Prêt vert </a:t>
            </a: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Rehausser le plafond, préfinancement des primes, inclure l’ensemble des coûts de la rénovation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Proposer un produit public ou une garantie de la région </a:t>
            </a:r>
            <a:r>
              <a:rPr b="0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encourager l’émergence de produits privés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fr-BE" sz="1600"/>
              <a:t>« prêt avance mutation »/« prêt sans remboursement »</a:t>
            </a:r>
            <a:r>
              <a:rPr lang="fr-BE" sz="1600"/>
              <a:t> (le prêt est remboursé au moment de la revente)</a:t>
            </a:r>
            <a:endParaRPr/>
          </a:p>
          <a:p>
            <a:pPr indent="0" lvl="1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BE" sz="1600"/>
              <a:t>financement </a:t>
            </a:r>
            <a:r>
              <a:rPr b="1" lang="fr-BE" sz="1600"/>
              <a:t>attaché à la pierre</a:t>
            </a:r>
            <a:endParaRPr b="1" sz="14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minima, le faire en profitant de ce cadre pilote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1" lang="fr-BE" sz="1800"/>
              <a:t>Objectifs :</a:t>
            </a:r>
            <a:br>
              <a:rPr b="1" lang="fr-BE" sz="1800"/>
            </a:br>
            <a:r>
              <a:rPr b="1" lang="fr-BE" sz="1800"/>
              <a:t>&gt; rénovation globale à 150-200€/mois </a:t>
            </a:r>
            <a:br>
              <a:rPr b="1" lang="fr-BE" sz="1800"/>
            </a:br>
            <a:r>
              <a:rPr b="1" lang="fr-BE" sz="1800"/>
              <a:t>&gt; avec des solutions transférables</a:t>
            </a:r>
            <a:endParaRPr/>
          </a:p>
        </p:txBody>
      </p:sp>
      <p:pic>
        <p:nvPicPr>
          <p:cNvPr descr="Thumbs up sign with solid fill" id="756" name="Google Shape;7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803" y="2291582"/>
            <a:ext cx="421448" cy="421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Down with solid fill" id="757" name="Google Shape;7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9366" y="3929238"/>
            <a:ext cx="414328" cy="41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9"/>
          <p:cNvSpPr txBox="1"/>
          <p:nvPr>
            <p:ph type="title"/>
          </p:nvPr>
        </p:nvSpPr>
        <p:spPr>
          <a:xfrm>
            <a:off x="377073" y="1849617"/>
            <a:ext cx="4769962" cy="323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L’échelle du quartier permet l’optimum entre efficacité énergétique et énergie renouvelable</a:t>
            </a:r>
            <a:endParaRPr sz="3600"/>
          </a:p>
        </p:txBody>
      </p:sp>
      <p:sp>
        <p:nvSpPr>
          <p:cNvPr id="763" name="Google Shape;763;p19"/>
          <p:cNvSpPr txBox="1"/>
          <p:nvPr/>
        </p:nvSpPr>
        <p:spPr>
          <a:xfrm>
            <a:off x="5536013" y="1849617"/>
            <a:ext cx="6194071" cy="4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Trebuchet MS"/>
              <a:buNone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Dans ce projet :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Schéma directeur </a:t>
            </a: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pour réseaux de chaleur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1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Études de préfaisabilité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Trebuchet MS"/>
              <a:buNone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Projets de suivi :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Tenir compte de l’optimum EE/SER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model pour le réseau de chaleur et plan de déploiement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Modèles de copropriété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105882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Implémentation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0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Un monitoring des résultats pour assurer la qualité de laboratoire</a:t>
            </a:r>
            <a:endParaRPr sz="3600"/>
          </a:p>
        </p:txBody>
      </p:sp>
      <p:sp>
        <p:nvSpPr>
          <p:cNvPr id="769" name="Google Shape;769;p20"/>
          <p:cNvSpPr txBox="1"/>
          <p:nvPr/>
        </p:nvSpPr>
        <p:spPr>
          <a:xfrm>
            <a:off x="5536013" y="1849618"/>
            <a:ext cx="6194071" cy="377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Impacts environnementaux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Impacts socio-économiques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Impacts sur la qualité du logement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BE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Analyse des conditions de réplicabilité</a:t>
            </a:r>
            <a:endParaRPr b="1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3"/>
          <p:cNvPicPr preferRelativeResize="0"/>
          <p:nvPr/>
        </p:nvPicPr>
        <p:blipFill rotWithShape="1">
          <a:blip r:embed="rId3">
            <a:alphaModFix/>
          </a:blip>
          <a:srcRect b="0" l="4447" r="0" t="21958"/>
          <a:stretch/>
        </p:blipFill>
        <p:spPr>
          <a:xfrm>
            <a:off x="0" y="-6120"/>
            <a:ext cx="12239998" cy="68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"/>
          <p:cNvSpPr/>
          <p:nvPr/>
        </p:nvSpPr>
        <p:spPr>
          <a:xfrm>
            <a:off x="839880" y="2084760"/>
            <a:ext cx="4031280" cy="323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"/>
          <p:cNvSpPr/>
          <p:nvPr/>
        </p:nvSpPr>
        <p:spPr>
          <a:xfrm>
            <a:off x="5642040" y="387600"/>
            <a:ext cx="17625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72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40%</a:t>
            </a:r>
            <a:endParaRPr b="0" sz="7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"/>
          <p:cNvSpPr/>
          <p:nvPr/>
        </p:nvSpPr>
        <p:spPr>
          <a:xfrm>
            <a:off x="7610160" y="680280"/>
            <a:ext cx="22371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des logements construits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avant 1945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"/>
          <p:cNvSpPr txBox="1"/>
          <p:nvPr/>
        </p:nvSpPr>
        <p:spPr>
          <a:xfrm>
            <a:off x="5760000" y="1715550"/>
            <a:ext cx="57600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9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...dont la cité jardin de La Roue, à Anderlecht</a:t>
            </a:r>
            <a:endParaRPr b="0" sz="39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"/>
          <p:cNvSpPr txBox="1"/>
          <p:nvPr/>
        </p:nvSpPr>
        <p:spPr>
          <a:xfrm>
            <a:off x="836280" y="6149160"/>
            <a:ext cx="9907560" cy="42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u="sng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https://renov-roue-rad.brussels/le-projet-renolab/mobilisation-et-communication/</a:t>
            </a:r>
            <a:endParaRPr b="0" sz="12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3"/>
          <p:cNvSpPr/>
          <p:nvPr/>
        </p:nvSpPr>
        <p:spPr>
          <a:xfrm>
            <a:off x="535075" y="103550"/>
            <a:ext cx="4806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4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 secteur </a:t>
            </a:r>
            <a:endParaRPr b="1" sz="4800" strike="noStrike">
              <a:solidFill>
                <a:srgbClr val="0900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4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du bâtiment premier responsable </a:t>
            </a:r>
            <a:endParaRPr b="1" sz="4800" strike="noStrike">
              <a:solidFill>
                <a:srgbClr val="0900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4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des GES en RBC</a:t>
            </a:r>
            <a:endParaRPr b="0" sz="4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"/>
          <p:cNvSpPr txBox="1"/>
          <p:nvPr>
            <p:ph type="title"/>
          </p:nvPr>
        </p:nvSpPr>
        <p:spPr>
          <a:xfrm>
            <a:off x="535021" y="1942107"/>
            <a:ext cx="4473021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Trebuchet MS"/>
              <a:buNone/>
            </a:pPr>
            <a:r>
              <a:rPr lang="fr-BE" sz="3600"/>
              <a:t>Le projet touche aux différents enjeux ciblés par les GT de l’Alliance Rénolution</a:t>
            </a:r>
            <a:endParaRPr sz="3600"/>
          </a:p>
        </p:txBody>
      </p:sp>
      <p:sp>
        <p:nvSpPr>
          <p:cNvPr id="775" name="Google Shape;775;p21"/>
          <p:cNvSpPr txBox="1"/>
          <p:nvPr>
            <p:ph idx="12" type="sldNum"/>
          </p:nvPr>
        </p:nvSpPr>
        <p:spPr>
          <a:xfrm>
            <a:off x="11483721" y="5800179"/>
            <a:ext cx="5948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776" name="Google Shape;776;p21"/>
          <p:cNvSpPr txBox="1"/>
          <p:nvPr>
            <p:ph idx="11" type="ftr"/>
          </p:nvPr>
        </p:nvSpPr>
        <p:spPr>
          <a:xfrm rot="5400000">
            <a:off x="9827347" y="2710269"/>
            <a:ext cx="39012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fr-BE"/>
              <a:t>Rénover ensemble pour une ville durable </a:t>
            </a:r>
            <a:endParaRPr/>
          </a:p>
        </p:txBody>
      </p:sp>
      <p:sp>
        <p:nvSpPr>
          <p:cNvPr id="777" name="Google Shape;777;p21"/>
          <p:cNvSpPr txBox="1"/>
          <p:nvPr/>
        </p:nvSpPr>
        <p:spPr>
          <a:xfrm>
            <a:off x="5951984" y="824283"/>
            <a:ext cx="4968552" cy="79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1"/>
          <p:cNvSpPr/>
          <p:nvPr/>
        </p:nvSpPr>
        <p:spPr>
          <a:xfrm>
            <a:off x="6027174" y="1844824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Réglementation</a:t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9" name="Google Shape;779;p21"/>
          <p:cNvSpPr/>
          <p:nvPr/>
        </p:nvSpPr>
        <p:spPr>
          <a:xfrm>
            <a:off x="6027174" y="2356101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Urbanisme et Patrimoine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1"/>
          <p:cNvSpPr/>
          <p:nvPr/>
        </p:nvSpPr>
        <p:spPr>
          <a:xfrm>
            <a:off x="6027174" y="2867378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Rénovation urbaine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1"/>
          <p:cNvSpPr/>
          <p:nvPr/>
        </p:nvSpPr>
        <p:spPr>
          <a:xfrm>
            <a:off x="6027174" y="3378655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Financement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2" name="Google Shape;782;p21"/>
          <p:cNvSpPr/>
          <p:nvPr/>
        </p:nvSpPr>
        <p:spPr>
          <a:xfrm>
            <a:off x="6027174" y="3889932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Accompagnement demande / offre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1"/>
          <p:cNvSpPr/>
          <p:nvPr/>
        </p:nvSpPr>
        <p:spPr>
          <a:xfrm>
            <a:off x="6027174" y="4401209"/>
            <a:ext cx="4749346" cy="360040"/>
          </a:xfrm>
          <a:prstGeom prst="roundRect">
            <a:avLst>
              <a:gd fmla="val 16667" name="adj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Formation et Emploi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1"/>
          <p:cNvSpPr/>
          <p:nvPr/>
        </p:nvSpPr>
        <p:spPr>
          <a:xfrm>
            <a:off x="6027174" y="4912488"/>
            <a:ext cx="4749346" cy="360040"/>
          </a:xfrm>
          <a:prstGeom prst="roundRect">
            <a:avLst>
              <a:gd fmla="val 16667" name="adj"/>
            </a:avLst>
          </a:prstGeom>
          <a:solidFill>
            <a:srgbClr val="23914B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</a:pPr>
            <a:r>
              <a:rPr lang="fr-BE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Logistique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22"/>
          <p:cNvPicPr preferRelativeResize="0"/>
          <p:nvPr/>
        </p:nvPicPr>
        <p:blipFill rotWithShape="1">
          <a:blip r:embed="rId3">
            <a:alphaModFix/>
          </a:blip>
          <a:srcRect b="0" l="4447" r="0" t="21958"/>
          <a:stretch/>
        </p:blipFill>
        <p:spPr>
          <a:xfrm>
            <a:off x="0" y="-6120"/>
            <a:ext cx="12240000" cy="68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22"/>
          <p:cNvSpPr/>
          <p:nvPr/>
        </p:nvSpPr>
        <p:spPr>
          <a:xfrm>
            <a:off x="839880" y="2084760"/>
            <a:ext cx="4031280" cy="323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2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2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2"/>
          <p:cNvSpPr txBox="1"/>
          <p:nvPr/>
        </p:nvSpPr>
        <p:spPr>
          <a:xfrm>
            <a:off x="650449" y="360000"/>
            <a:ext cx="10869551" cy="5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6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Volontiers vos suggestions et votre implication pour expérimenter et inspirer à travers ce projet</a:t>
            </a:r>
            <a:br>
              <a:rPr b="1" lang="fr-BE" sz="36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sz="3600" strike="noStrike">
              <a:solidFill>
                <a:srgbClr val="0900B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600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Ensemble, </a:t>
            </a:r>
            <a:r>
              <a:rPr b="1" lang="fr-BE" sz="36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rendons la rénovation énergétique accessible à tous les bruxellois</a:t>
            </a:r>
            <a:endParaRPr b="0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2"/>
          <p:cNvSpPr/>
          <p:nvPr/>
        </p:nvSpPr>
        <p:spPr>
          <a:xfrm>
            <a:off x="0" y="5800320"/>
            <a:ext cx="12264272" cy="1057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www.renov-roue-rad.brussels</a:t>
            </a: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renov.roue.rad@gmail.com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+32 499 72 78 14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3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3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3"/>
          <p:cNvSpPr/>
          <p:nvPr/>
        </p:nvSpPr>
        <p:spPr>
          <a:xfrm>
            <a:off x="1657800" y="22896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L’ambition du Collectif de La Roue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3"/>
          <p:cNvSpPr txBox="1"/>
          <p:nvPr/>
        </p:nvSpPr>
        <p:spPr>
          <a:xfrm>
            <a:off x="683640" y="644400"/>
            <a:ext cx="10784880" cy="645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objectifs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réduction des émissions de gaz à effet de serre de 95% d’ici 2050, et de 55% à l’horizon 2030 (par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 à 1990)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Objectif global d’une consommation de 100 kW/(m²*an) en moyenne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l’ambition d’aller plus loin (hors RENOLAB: candidature pour un projet JPI-PED/ district d’énergie positive)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b="1" lang="fr-BE" sz="1600" strike="noStrike">
                <a:solidFill>
                  <a:srgbClr val="127622"/>
                </a:solidFill>
                <a:latin typeface="Arial"/>
                <a:ea typeface="Arial"/>
                <a:cs typeface="Arial"/>
                <a:sym typeface="Arial"/>
              </a:rPr>
              <a:t>une Cité Jardin de La Roue neutre en carbone, c’est possible!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Faciliter la réplication dans d’autres cités jardin, habitats groupés, cités...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défis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coût et complexité de la rénovation du bâti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conciliation des exigences de conservation du patrimoine architectural et de l’atténuation du changement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hétérogénéité du quartier: propriétaires privés/ logements sociaux, moyens financiers, priorités des habitants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opportunités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uniformité du quartier La Roue: réplicabilité d’un même modéle sur des dizaines de maisons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économies d’échelle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simplification des permis, des démarches pour obtenir des primes, de contrats et de procédures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projet plus attractif pour des entreprises expérimentées et ambitieuses dans le secteur de la rénovation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modèle de financement solidaire et inclusif qui permet à tous voisins de participer selon leurs besoins 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leurs moyens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4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4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1657800" y="22896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 phasage de nos projets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4"/>
          <p:cNvSpPr txBox="1"/>
          <p:nvPr/>
        </p:nvSpPr>
        <p:spPr>
          <a:xfrm>
            <a:off x="1539720" y="756360"/>
            <a:ext cx="9631080" cy="627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 préparatoires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Mars – Juin 2021: Constitution du groupe pilote, conception du projet, premières réunions avec les acteurs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Juin 2021: Préparation des outils de communication (voici notre site web: </a:t>
            </a:r>
            <a:r>
              <a:rPr b="0" lang="fr-BE" sz="1400" u="sng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www.renov-roue-rad.brussels</a:t>
            </a: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Juin 2021 – présent: Compréhension des besoins des habitants participants, entretiens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Juin 2021 – présent: Identification de pistes de soutien et élaboration de dossiers de candidature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Préparation de la Vague 1: Projet „Inspirons le quartier“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Janvier – Juin 2022: Élaboration de 5 solutions types et formalisation d’un cahier de charges pour ces projets de la 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Vague 1, demande de prix et de propositions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en parallèle: Maintien de l’engagement des habitants mobilisés, mobilisation des voisins pour une Vague 2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Juin – Décembre 2022: Démarrage des travaux pour une partie de la Vague 1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La Vague 2 (projet RENOLAB), 2022/ 2023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Compléter les dossiers de la Vague 1, dépôt d’un dossier de permis d’urbanisme groupé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Analyse PEB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Élaboration de projets type pour les participants de la Vague  1 et 2, appui pour les permis, primes, suivi des chantiers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Élaboration et démonstration d’un modèle de financement solidaire (avec la Banque Triodos)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Capitalisation des résultats, analyse de la réplicabilité, comparaison avant/ après, bilan carbone…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* Schéma directeur pour la mise en place de réseaux de chaleur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ultra: Projets JPI-PED, Projet UE- LIFE, 2023 – 2027, d’autres pistes, d’autres idées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Étude de faisabilité et mise en place de réseaux de chaleur décentralisés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Modèles de propriété citoyenne/ coopérative pour les réseaux de chaleur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Réplication des solutions collectives pour les maisons du Foyer Anderlechtois et d’autres habitants non participants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aux vagues 1 et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Mise en place d’autres solutions d’atténuation/ adaptation au changement climatique (eau, biodiversité...)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5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5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5"/>
          <p:cNvSpPr/>
          <p:nvPr/>
        </p:nvSpPr>
        <p:spPr>
          <a:xfrm>
            <a:off x="11483640" y="586224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5"/>
          <p:cNvSpPr/>
          <p:nvPr/>
        </p:nvSpPr>
        <p:spPr>
          <a:xfrm rot="5400000">
            <a:off x="7915680" y="86004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5"/>
          <p:cNvSpPr/>
          <p:nvPr/>
        </p:nvSpPr>
        <p:spPr>
          <a:xfrm>
            <a:off x="1657800" y="29088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Les objectifs généraux du projet RENOLAB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5"/>
          <p:cNvSpPr txBox="1"/>
          <p:nvPr/>
        </p:nvSpPr>
        <p:spPr>
          <a:xfrm>
            <a:off x="1587240" y="888840"/>
            <a:ext cx="9717480" cy="504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u="sng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 que nous voulons démontrer</a:t>
            </a:r>
            <a:endParaRPr b="0" sz="18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approches citoyennes par quartier :</a:t>
            </a:r>
            <a:endParaRPr b="0" sz="18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ont le potentiel de déclencher une dynamique de rénovation énergétique permettant d’atteindre le rythme requis par la transition climat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offrant de multiples bénéfices économiques, environnementaux et sociaux.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fr-BE" sz="1800" u="sng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ce faire, </a:t>
            </a:r>
            <a:endParaRPr b="0" sz="18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1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Formuler et de tester un processus de rénovation énergétique à l’échelle du quartier</a:t>
            </a: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pour démontrer le potentiel de travailler à cette échelle en termes de </a:t>
            </a:r>
            <a:endParaRPr b="0" sz="18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déclenchement des rénovations énergétiques,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réduction des coûts,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temps et d’énergie à toutes les étapes du parcours de rénovation,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10B596"/>
              </a:buClr>
              <a:buSzPts val="1800"/>
              <a:buFont typeface="Arial"/>
              <a:buChar char="•"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d’attractivité vers les particuliers et les professionnels de la rénovation. 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rgbClr val="0026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projet veut encourager des rénovations énergétiques globales en améliorant l’information, l’accessibilité des solutions techniques et leurs coûts, la simplification des démarches de permis, l’accessibilité des solutions de financement.</a:t>
            </a:r>
            <a:endParaRPr b="0" sz="18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1" name="Google Shape;8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560" y="966960"/>
            <a:ext cx="360" cy="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6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6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6"/>
          <p:cNvSpPr/>
          <p:nvPr/>
        </p:nvSpPr>
        <p:spPr>
          <a:xfrm>
            <a:off x="1109520" y="19044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Les objectifs spécifiques...  et les partenaires responsables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6"/>
          <p:cNvSpPr txBox="1"/>
          <p:nvPr/>
        </p:nvSpPr>
        <p:spPr>
          <a:xfrm>
            <a:off x="7163640" y="4892040"/>
            <a:ext cx="849960" cy="54108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Triodos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6"/>
          <p:cNvSpPr txBox="1"/>
          <p:nvPr/>
        </p:nvSpPr>
        <p:spPr>
          <a:xfrm>
            <a:off x="6836760" y="1414800"/>
            <a:ext cx="1555200" cy="54072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et Participation</a:t>
            </a:r>
            <a:endParaRPr/>
          </a:p>
        </p:txBody>
      </p:sp>
      <p:sp>
        <p:nvSpPr>
          <p:cNvPr id="831" name="Google Shape;831;p26"/>
          <p:cNvSpPr txBox="1"/>
          <p:nvPr/>
        </p:nvSpPr>
        <p:spPr>
          <a:xfrm>
            <a:off x="6699960" y="2934360"/>
            <a:ext cx="1754280" cy="54108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Architectes</a:t>
            </a:r>
            <a:endParaRPr/>
          </a:p>
        </p:txBody>
      </p:sp>
      <p:sp>
        <p:nvSpPr>
          <p:cNvPr id="832" name="Google Shape;832;p26"/>
          <p:cNvSpPr txBox="1"/>
          <p:nvPr/>
        </p:nvSpPr>
        <p:spPr>
          <a:xfrm>
            <a:off x="8500320" y="1417320"/>
            <a:ext cx="1266120" cy="58392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33" name="Google Shape;833;p26"/>
          <p:cNvSpPr txBox="1"/>
          <p:nvPr/>
        </p:nvSpPr>
        <p:spPr>
          <a:xfrm>
            <a:off x="1537560" y="1306080"/>
            <a:ext cx="4883400" cy="54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1: Dynamique d’échelle et mobilisation 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6"/>
          <p:cNvSpPr txBox="1"/>
          <p:nvPr/>
        </p:nvSpPr>
        <p:spPr>
          <a:xfrm>
            <a:off x="1519560" y="1636920"/>
            <a:ext cx="5280840" cy="118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1.1.: Communication et mobilisation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1.2.: Engagement Vague 1 et processus participatifs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1.3.: Mobilisation Vague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1.4.: Analyse et synthèse des apprentissages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6"/>
          <p:cNvSpPr txBox="1"/>
          <p:nvPr/>
        </p:nvSpPr>
        <p:spPr>
          <a:xfrm>
            <a:off x="1519920" y="2793960"/>
            <a:ext cx="547956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2: Accompagnement technique et administratif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6"/>
          <p:cNvSpPr txBox="1"/>
          <p:nvPr/>
        </p:nvSpPr>
        <p:spPr>
          <a:xfrm>
            <a:off x="1574640" y="3197520"/>
            <a:ext cx="5280840" cy="139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2.1.: État des besoins individuels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2.2.: Standardisation des solutions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2.3.: Accompagnement de la rénovation groupée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2.4.: Mobilisation de tous les acteurs à impliquer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2.5.: Analyse et synthèse des apprentissages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6"/>
          <p:cNvSpPr txBox="1"/>
          <p:nvPr/>
        </p:nvSpPr>
        <p:spPr>
          <a:xfrm>
            <a:off x="8554680" y="2886120"/>
            <a:ext cx="1266120" cy="58392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38" name="Google Shape;838;p26"/>
          <p:cNvSpPr txBox="1"/>
          <p:nvPr/>
        </p:nvSpPr>
        <p:spPr>
          <a:xfrm>
            <a:off x="1501560" y="4392360"/>
            <a:ext cx="5479920" cy="54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3: Modèle de financement inclusif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6"/>
          <p:cNvSpPr txBox="1"/>
          <p:nvPr/>
        </p:nvSpPr>
        <p:spPr>
          <a:xfrm>
            <a:off x="1538640" y="4832280"/>
            <a:ext cx="52812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3.1.: État des besoins de financement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3.2.: Approche de financement pour le quartier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3.3.: Expérimentation de l’approche de financement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3.4.: Analyse et synthèse des apprentissages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6"/>
          <p:cNvSpPr txBox="1"/>
          <p:nvPr/>
        </p:nvSpPr>
        <p:spPr>
          <a:xfrm>
            <a:off x="8606160" y="4876560"/>
            <a:ext cx="1266120" cy="58356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41" name="Google Shape;841;p26"/>
          <p:cNvSpPr txBox="1"/>
          <p:nvPr/>
        </p:nvSpPr>
        <p:spPr>
          <a:xfrm>
            <a:off x="6999840" y="2059920"/>
            <a:ext cx="1265760" cy="58392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42" name="Google Shape;842;p26"/>
          <p:cNvSpPr txBox="1"/>
          <p:nvPr/>
        </p:nvSpPr>
        <p:spPr>
          <a:xfrm>
            <a:off x="7162560" y="3768120"/>
            <a:ext cx="1266120" cy="58356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43" name="Google Shape;843;p26"/>
          <p:cNvSpPr txBox="1"/>
          <p:nvPr/>
        </p:nvSpPr>
        <p:spPr>
          <a:xfrm>
            <a:off x="6474960" y="902520"/>
            <a:ext cx="173664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œuvre 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6"/>
          <p:cNvSpPr txBox="1"/>
          <p:nvPr/>
        </p:nvSpPr>
        <p:spPr>
          <a:xfrm>
            <a:off x="8355960" y="848160"/>
            <a:ext cx="1736640" cy="5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et suivi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6"/>
          <p:cNvSpPr txBox="1"/>
          <p:nvPr/>
        </p:nvSpPr>
        <p:spPr>
          <a:xfrm>
            <a:off x="6314760" y="3530160"/>
            <a:ext cx="849600" cy="40284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Brouae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7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7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7"/>
          <p:cNvSpPr txBox="1"/>
          <p:nvPr/>
        </p:nvSpPr>
        <p:spPr>
          <a:xfrm>
            <a:off x="6930360" y="2102760"/>
            <a:ext cx="883440" cy="33660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ULB</a:t>
            </a:r>
            <a:endParaRPr/>
          </a:p>
        </p:txBody>
      </p:sp>
      <p:sp>
        <p:nvSpPr>
          <p:cNvPr id="853" name="Google Shape;853;p27"/>
          <p:cNvSpPr txBox="1"/>
          <p:nvPr/>
        </p:nvSpPr>
        <p:spPr>
          <a:xfrm>
            <a:off x="7813800" y="2439360"/>
            <a:ext cx="750960" cy="33660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UCL</a:t>
            </a:r>
            <a:endParaRPr/>
          </a:p>
        </p:txBody>
      </p:sp>
      <p:sp>
        <p:nvSpPr>
          <p:cNvPr id="854" name="Google Shape;854;p27"/>
          <p:cNvSpPr txBox="1"/>
          <p:nvPr/>
        </p:nvSpPr>
        <p:spPr>
          <a:xfrm>
            <a:off x="7114680" y="880560"/>
            <a:ext cx="1390680" cy="33696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Resolia</a:t>
            </a:r>
            <a:endParaRPr/>
          </a:p>
        </p:txBody>
      </p:sp>
      <p:sp>
        <p:nvSpPr>
          <p:cNvPr id="855" name="Google Shape;855;p27"/>
          <p:cNvSpPr txBox="1"/>
          <p:nvPr/>
        </p:nvSpPr>
        <p:spPr>
          <a:xfrm>
            <a:off x="7432560" y="3754800"/>
            <a:ext cx="1015560" cy="47160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Climact</a:t>
            </a:r>
            <a:endParaRPr/>
          </a:p>
        </p:txBody>
      </p:sp>
      <p:sp>
        <p:nvSpPr>
          <p:cNvPr id="856" name="Google Shape;856;p27"/>
          <p:cNvSpPr txBox="1"/>
          <p:nvPr/>
        </p:nvSpPr>
        <p:spPr>
          <a:xfrm>
            <a:off x="6795000" y="5667120"/>
            <a:ext cx="1259640" cy="33660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705</a:t>
            </a:r>
            <a:endParaRPr/>
          </a:p>
        </p:txBody>
      </p:sp>
      <p:sp>
        <p:nvSpPr>
          <p:cNvPr id="857" name="Google Shape;857;p27"/>
          <p:cNvSpPr txBox="1"/>
          <p:nvPr/>
        </p:nvSpPr>
        <p:spPr>
          <a:xfrm>
            <a:off x="6323040" y="2831400"/>
            <a:ext cx="1676160" cy="55692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Neişolsayaparızabi sprl</a:t>
            </a:r>
            <a:endParaRPr/>
          </a:p>
        </p:txBody>
      </p:sp>
      <p:sp>
        <p:nvSpPr>
          <p:cNvPr id="858" name="Google Shape;858;p27"/>
          <p:cNvSpPr txBox="1"/>
          <p:nvPr/>
        </p:nvSpPr>
        <p:spPr>
          <a:xfrm>
            <a:off x="1529640" y="923040"/>
            <a:ext cx="5696280" cy="5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4: Production d’énergie renouvelable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7"/>
          <p:cNvSpPr txBox="1"/>
          <p:nvPr/>
        </p:nvSpPr>
        <p:spPr>
          <a:xfrm>
            <a:off x="1587600" y="1281600"/>
            <a:ext cx="5864040" cy="1437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4.1.: Plan directeur „chaleur et électricité décentralisés“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4.2.: Étude de pré-faisabilité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7"/>
          <p:cNvSpPr txBox="1"/>
          <p:nvPr/>
        </p:nvSpPr>
        <p:spPr>
          <a:xfrm>
            <a:off x="8843040" y="865800"/>
            <a:ext cx="1316160" cy="60084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61" name="Google Shape;861;p27"/>
          <p:cNvSpPr txBox="1"/>
          <p:nvPr/>
        </p:nvSpPr>
        <p:spPr>
          <a:xfrm>
            <a:off x="1529640" y="1887840"/>
            <a:ext cx="6354360" cy="5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5: Évaluation des bénéfices de la rénovation énergétique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7"/>
          <p:cNvSpPr txBox="1"/>
          <p:nvPr/>
        </p:nvSpPr>
        <p:spPr>
          <a:xfrm>
            <a:off x="1587960" y="2320920"/>
            <a:ext cx="5489640" cy="121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5.1.: Analyse des impacts socio-économiques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5.2.: Qualité de l’environnement intérieur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5.3.: Bilan carbone des rénovations réalisées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5.4.: Analyse des bénéfices collatéraux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7"/>
          <p:cNvSpPr txBox="1"/>
          <p:nvPr/>
        </p:nvSpPr>
        <p:spPr>
          <a:xfrm>
            <a:off x="8843400" y="2207880"/>
            <a:ext cx="1316160" cy="60156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64" name="Google Shape;864;p27"/>
          <p:cNvSpPr txBox="1"/>
          <p:nvPr/>
        </p:nvSpPr>
        <p:spPr>
          <a:xfrm>
            <a:off x="1530000" y="3438720"/>
            <a:ext cx="6354360" cy="5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6: Analyse économique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7"/>
          <p:cNvSpPr txBox="1"/>
          <p:nvPr/>
        </p:nvSpPr>
        <p:spPr>
          <a:xfrm>
            <a:off x="1569960" y="3796200"/>
            <a:ext cx="5489640" cy="12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6.1.: Analyse coûts-opportunités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6.2.: Modèles pour la réplication/ mise à l’échelle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6.3.: Recommandations pour la réplication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7"/>
          <p:cNvSpPr txBox="1"/>
          <p:nvPr/>
        </p:nvSpPr>
        <p:spPr>
          <a:xfrm>
            <a:off x="8843760" y="3701880"/>
            <a:ext cx="1316160" cy="60156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67" name="Google Shape;867;p27"/>
          <p:cNvSpPr txBox="1"/>
          <p:nvPr/>
        </p:nvSpPr>
        <p:spPr>
          <a:xfrm>
            <a:off x="1530360" y="4667760"/>
            <a:ext cx="6354720" cy="5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7: Conduite efficace du projet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7"/>
          <p:cNvSpPr txBox="1"/>
          <p:nvPr/>
        </p:nvSpPr>
        <p:spPr>
          <a:xfrm>
            <a:off x="6793200" y="5041800"/>
            <a:ext cx="1598400" cy="55692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Tous partenaires</a:t>
            </a:r>
            <a:endParaRPr/>
          </a:p>
        </p:txBody>
      </p:sp>
      <p:sp>
        <p:nvSpPr>
          <p:cNvPr id="869" name="Google Shape;869;p27"/>
          <p:cNvSpPr txBox="1"/>
          <p:nvPr/>
        </p:nvSpPr>
        <p:spPr>
          <a:xfrm>
            <a:off x="8806320" y="5044680"/>
            <a:ext cx="1316160" cy="60084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Collectif de La Roue</a:t>
            </a:r>
            <a:endParaRPr/>
          </a:p>
        </p:txBody>
      </p:sp>
      <p:sp>
        <p:nvSpPr>
          <p:cNvPr id="870" name="Google Shape;870;p27"/>
          <p:cNvSpPr txBox="1"/>
          <p:nvPr/>
        </p:nvSpPr>
        <p:spPr>
          <a:xfrm>
            <a:off x="1569960" y="5013720"/>
            <a:ext cx="4278600" cy="9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7.1.: Coordination du projet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7.2.: Contrôle de qualité, suivi et évaluation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7.3.: Gestion financière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7"/>
          <p:cNvSpPr txBox="1"/>
          <p:nvPr/>
        </p:nvSpPr>
        <p:spPr>
          <a:xfrm>
            <a:off x="6746400" y="1359720"/>
            <a:ext cx="1676160" cy="556920"/>
          </a:xfrm>
          <a:prstGeom prst="rect">
            <a:avLst/>
          </a:prstGeom>
          <a:solidFill>
            <a:srgbClr val="FFA6A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Neişolsayaparızabi sprl</a:t>
            </a:r>
            <a:endParaRPr/>
          </a:p>
        </p:txBody>
      </p:sp>
      <p:sp>
        <p:nvSpPr>
          <p:cNvPr id="872" name="Google Shape;872;p27"/>
          <p:cNvSpPr/>
          <p:nvPr/>
        </p:nvSpPr>
        <p:spPr>
          <a:xfrm>
            <a:off x="1167120" y="20016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Les objectifs spécifiques...  et les partenaires responsables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8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8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8"/>
          <p:cNvSpPr/>
          <p:nvPr/>
        </p:nvSpPr>
        <p:spPr>
          <a:xfrm>
            <a:off x="1657800" y="22896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Le défi du financement solidaire et durable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8"/>
          <p:cNvSpPr txBox="1"/>
          <p:nvPr/>
        </p:nvSpPr>
        <p:spPr>
          <a:xfrm>
            <a:off x="1904760" y="1606680"/>
            <a:ext cx="1585800" cy="3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Diapo Triodos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9"/>
          <p:cNvSpPr/>
          <p:nvPr/>
        </p:nvSpPr>
        <p:spPr>
          <a:xfrm>
            <a:off x="11483640" y="5800320"/>
            <a:ext cx="59400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9"/>
          <p:cNvSpPr/>
          <p:nvPr/>
        </p:nvSpPr>
        <p:spPr>
          <a:xfrm rot="5400000">
            <a:off x="7915680" y="798120"/>
            <a:ext cx="39006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0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Rénover ensemble pour une ville durable </a:t>
            </a:r>
            <a:endParaRPr b="0" sz="1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9"/>
          <p:cNvSpPr/>
          <p:nvPr/>
        </p:nvSpPr>
        <p:spPr>
          <a:xfrm>
            <a:off x="1657800" y="228960"/>
            <a:ext cx="10511640" cy="662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2800" strike="noStrike">
                <a:solidFill>
                  <a:srgbClr val="0900BD"/>
                </a:solidFill>
                <a:latin typeface="Trebuchet MS"/>
                <a:ea typeface="Trebuchet MS"/>
                <a:cs typeface="Trebuchet MS"/>
                <a:sym typeface="Trebuchet MS"/>
              </a:rPr>
              <a:t>Où sommes-nous actuellement ?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9"/>
          <p:cNvSpPr txBox="1"/>
          <p:nvPr/>
        </p:nvSpPr>
        <p:spPr>
          <a:xfrm>
            <a:off x="1452600" y="894600"/>
            <a:ext cx="9332640" cy="48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janvier 2022	Réunion de démarrage avec tous les partenaires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Réunions hebdomadaires et bihebdomadaires bilatérales pour 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coordination du projet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février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 mars			Réunions de mobilisation pour les voisins de La Roue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avril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février			Démarrage d’une campagne porte à porte pour appuyer la mobilisation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février			Démarrage des mesures des maisons de la Vague 1 par les architectes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février		Remise de la candidature JPI-PED (ensemble avec la Commune 						d’Anderlecht, l’ULB et la VUB)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-BE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mars			Atelier avec les pouvoirs publics: Commune d’Anderlecht, 							Urban.Brussels, Foyer Anderlechtois, Bruxelles Logement, Bruxelles 					Environnement, Bouwmeester...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ts val="1800"/>
              <a:buNone/>
            </a:pPr>
            <a:r>
              <a:rPr lang="fr-BE" sz="3600"/>
              <a:t>La rénovation collective,</a:t>
            </a:r>
            <a:br>
              <a:rPr lang="fr-BE" sz="3600"/>
            </a:br>
            <a:r>
              <a:rPr lang="fr-BE" sz="3600"/>
              <a:t>un changement de paradigme </a:t>
            </a:r>
            <a:br>
              <a:rPr lang="fr-BE" sz="3600"/>
            </a:br>
            <a:r>
              <a:rPr lang="fr-BE" sz="3600"/>
              <a:t>pour rencontrer les objectifs de la Rénolution</a:t>
            </a:r>
            <a:endParaRPr sz="3600"/>
          </a:p>
        </p:txBody>
      </p:sp>
      <p:sp>
        <p:nvSpPr>
          <p:cNvPr id="569" name="Google Shape;569;p4"/>
          <p:cNvSpPr txBox="1"/>
          <p:nvPr/>
        </p:nvSpPr>
        <p:spPr>
          <a:xfrm>
            <a:off x="5536013" y="1849617"/>
            <a:ext cx="6194071" cy="4683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20000"/>
          </a:bodyPr>
          <a:lstStyle/>
          <a:p>
            <a:pPr indent="-685800" lvl="0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Mieux déclencher </a:t>
            </a:r>
            <a:b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décisions de rénover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Partager les apprentissages </a:t>
            </a:r>
            <a:b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entre voisins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Réduire les coûts de rénovation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Simplifier les processus urbanistiques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Structurer une approche inclusive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/>
          </a:p>
          <a:p>
            <a:pPr indent="-5715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78947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200"/>
              <a:t>Renov’Roue Rad est une initiative citoyenne pilote de rénovation collective</a:t>
            </a:r>
            <a:endParaRPr sz="3200"/>
          </a:p>
        </p:txBody>
      </p:sp>
      <p:sp>
        <p:nvSpPr>
          <p:cNvPr id="575" name="Google Shape;575;p5"/>
          <p:cNvSpPr txBox="1"/>
          <p:nvPr/>
        </p:nvSpPr>
        <p:spPr>
          <a:xfrm>
            <a:off x="5536013" y="2084822"/>
            <a:ext cx="6194071" cy="330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Trebuchet MS"/>
              <a:buNone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L’initiative vise à :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Formuler et tester</a:t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processus de rénovation énergétique</a:t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à l’échelle du quartier</a:t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0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pour démontrer le potentiel de travailler à cette échelle</a:t>
            </a:r>
            <a:endParaRPr b="0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Rendre la rénovation énergétique globale accessible aux bruxellois</a:t>
            </a:r>
            <a:endParaRPr sz="3600"/>
          </a:p>
        </p:txBody>
      </p:sp>
      <p:sp>
        <p:nvSpPr>
          <p:cNvPr id="581" name="Google Shape;581;p6"/>
          <p:cNvSpPr txBox="1"/>
          <p:nvPr/>
        </p:nvSpPr>
        <p:spPr>
          <a:xfrm>
            <a:off x="5536013" y="2084822"/>
            <a:ext cx="6194071" cy="353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Trebuchet MS"/>
              <a:buNone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améliorant :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l’information,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l’accessibilité des solutions techniques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leurs coûts,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simplification des démarches de permis, </a:t>
            </a:r>
            <a:endParaRPr/>
          </a:p>
          <a:p>
            <a:pPr indent="-6858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Char char="•"/>
            </a:pPr>
            <a:r>
              <a:rPr b="1" i="0" lang="fr-BE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l’accessibilité des solutions de financement</a:t>
            </a:r>
            <a:endParaRPr/>
          </a:p>
          <a:p>
            <a:pPr indent="-571500" lvl="0" marL="685800" marR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ct val="9375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fr-BE" sz="4400"/>
              <a:t>De mars 2021 à aujourd’hui</a:t>
            </a:r>
            <a:endParaRPr/>
          </a:p>
        </p:txBody>
      </p:sp>
      <p:cxnSp>
        <p:nvCxnSpPr>
          <p:cNvPr id="587" name="Google Shape;587;p7"/>
          <p:cNvCxnSpPr/>
          <p:nvPr/>
        </p:nvCxnSpPr>
        <p:spPr>
          <a:xfrm>
            <a:off x="8423994" y="375369"/>
            <a:ext cx="6900" cy="635850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88" name="Google Shape;588;p7"/>
          <p:cNvSpPr/>
          <p:nvPr/>
        </p:nvSpPr>
        <p:spPr>
          <a:xfrm>
            <a:off x="8401139" y="79837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7437740" y="682734"/>
            <a:ext cx="9252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 2021</a:t>
            </a:r>
            <a:endParaRPr/>
          </a:p>
        </p:txBody>
      </p:sp>
      <p:sp>
        <p:nvSpPr>
          <p:cNvPr id="590" name="Google Shape;590;p7"/>
          <p:cNvSpPr txBox="1"/>
          <p:nvPr/>
        </p:nvSpPr>
        <p:spPr>
          <a:xfrm>
            <a:off x="8735144" y="359569"/>
            <a:ext cx="33698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Démarrage groupe pilote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 habitants) amorcé par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l’appel « Inspirons le Quartier »</a:t>
            </a:r>
            <a:endParaRPr/>
          </a:p>
        </p:txBody>
      </p:sp>
      <p:cxnSp>
        <p:nvCxnSpPr>
          <p:cNvPr id="591" name="Google Shape;591;p7"/>
          <p:cNvCxnSpPr>
            <a:stCxn id="588" idx="6"/>
          </p:cNvCxnSpPr>
          <p:nvPr/>
        </p:nvCxnSpPr>
        <p:spPr>
          <a:xfrm>
            <a:off x="8446858" y="821234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2" name="Google Shape;592;p7"/>
          <p:cNvSpPr/>
          <p:nvPr/>
        </p:nvSpPr>
        <p:spPr>
          <a:xfrm>
            <a:off x="8401139" y="138753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"/>
          <p:cNvSpPr txBox="1"/>
          <p:nvPr/>
        </p:nvSpPr>
        <p:spPr>
          <a:xfrm>
            <a:off x="5274716" y="1087228"/>
            <a:ext cx="28264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Alignement sur l’intention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conception du projet</a:t>
            </a:r>
            <a:endParaRPr/>
          </a:p>
        </p:txBody>
      </p:sp>
      <p:sp>
        <p:nvSpPr>
          <p:cNvPr id="594" name="Google Shape;594;p7"/>
          <p:cNvSpPr txBox="1"/>
          <p:nvPr/>
        </p:nvSpPr>
        <p:spPr>
          <a:xfrm>
            <a:off x="8877858" y="1492169"/>
            <a:ext cx="28264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Rencontre des acteurs et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conception des outils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communication</a:t>
            </a:r>
            <a:endParaRPr/>
          </a:p>
        </p:txBody>
      </p:sp>
      <p:cxnSp>
        <p:nvCxnSpPr>
          <p:cNvPr id="595" name="Google Shape;595;p7"/>
          <p:cNvCxnSpPr>
            <a:stCxn id="592" idx="6"/>
            <a:endCxn id="593" idx="3"/>
          </p:cNvCxnSpPr>
          <p:nvPr/>
        </p:nvCxnSpPr>
        <p:spPr>
          <a:xfrm rot="10800000">
            <a:off x="8101258" y="1410395"/>
            <a:ext cx="3456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6" name="Google Shape;596;p7"/>
          <p:cNvSpPr/>
          <p:nvPr/>
        </p:nvSpPr>
        <p:spPr>
          <a:xfrm>
            <a:off x="8401139" y="1936742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p7"/>
          <p:cNvCxnSpPr/>
          <p:nvPr/>
        </p:nvCxnSpPr>
        <p:spPr>
          <a:xfrm rot="10800000">
            <a:off x="8408709" y="1953834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8" name="Google Shape;598;p7"/>
          <p:cNvSpPr/>
          <p:nvPr/>
        </p:nvSpPr>
        <p:spPr>
          <a:xfrm>
            <a:off x="8401139" y="2520134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"/>
          <p:cNvSpPr txBox="1"/>
          <p:nvPr/>
        </p:nvSpPr>
        <p:spPr>
          <a:xfrm>
            <a:off x="8505298" y="2404493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Juin 2021</a:t>
            </a:r>
            <a:endParaRPr/>
          </a:p>
        </p:txBody>
      </p:sp>
      <p:sp>
        <p:nvSpPr>
          <p:cNvPr id="600" name="Google Shape;600;p7"/>
          <p:cNvSpPr txBox="1"/>
          <p:nvPr/>
        </p:nvSpPr>
        <p:spPr>
          <a:xfrm>
            <a:off x="5646613" y="2219826"/>
            <a:ext cx="2454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Premières rencontres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habitants</a:t>
            </a:r>
            <a:endParaRPr/>
          </a:p>
        </p:txBody>
      </p:sp>
      <p:cxnSp>
        <p:nvCxnSpPr>
          <p:cNvPr id="601" name="Google Shape;601;p7"/>
          <p:cNvCxnSpPr>
            <a:endCxn id="598" idx="6"/>
          </p:cNvCxnSpPr>
          <p:nvPr/>
        </p:nvCxnSpPr>
        <p:spPr>
          <a:xfrm>
            <a:off x="8124058" y="2542994"/>
            <a:ext cx="3228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02" name="Google Shape;602;p7"/>
          <p:cNvSpPr txBox="1"/>
          <p:nvPr/>
        </p:nvSpPr>
        <p:spPr>
          <a:xfrm>
            <a:off x="8877858" y="2839499"/>
            <a:ext cx="3070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Amorce de la concertation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urbanisme/patrimoine/climat</a:t>
            </a:r>
            <a:endParaRPr/>
          </a:p>
        </p:txBody>
      </p:sp>
      <p:sp>
        <p:nvSpPr>
          <p:cNvPr id="603" name="Google Shape;603;p7"/>
          <p:cNvSpPr/>
          <p:nvPr/>
        </p:nvSpPr>
        <p:spPr>
          <a:xfrm>
            <a:off x="8401139" y="3145573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Google Shape;604;p7"/>
          <p:cNvCxnSpPr/>
          <p:nvPr/>
        </p:nvCxnSpPr>
        <p:spPr>
          <a:xfrm rot="10800000">
            <a:off x="8408709" y="3162665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05" name="Google Shape;605;p7"/>
          <p:cNvSpPr/>
          <p:nvPr/>
        </p:nvSpPr>
        <p:spPr>
          <a:xfrm>
            <a:off x="8401139" y="378613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"/>
          <p:cNvSpPr txBox="1"/>
          <p:nvPr/>
        </p:nvSpPr>
        <p:spPr>
          <a:xfrm>
            <a:off x="6118786" y="3485828"/>
            <a:ext cx="1967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Poursuite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mobilisation</a:t>
            </a:r>
            <a:endParaRPr/>
          </a:p>
        </p:txBody>
      </p:sp>
      <p:cxnSp>
        <p:nvCxnSpPr>
          <p:cNvPr id="607" name="Google Shape;607;p7"/>
          <p:cNvCxnSpPr>
            <a:stCxn id="605" idx="6"/>
            <a:endCxn id="606" idx="3"/>
          </p:cNvCxnSpPr>
          <p:nvPr/>
        </p:nvCxnSpPr>
        <p:spPr>
          <a:xfrm rot="10800000">
            <a:off x="8085958" y="3808995"/>
            <a:ext cx="3609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08" name="Google Shape;608;p7"/>
          <p:cNvSpPr txBox="1"/>
          <p:nvPr/>
        </p:nvSpPr>
        <p:spPr>
          <a:xfrm>
            <a:off x="8877858" y="4076956"/>
            <a:ext cx="27366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Dépôt candidature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Quartier Durable Citoyen</a:t>
            </a:r>
            <a:endParaRPr/>
          </a:p>
        </p:txBody>
      </p:sp>
      <p:sp>
        <p:nvSpPr>
          <p:cNvPr id="609" name="Google Shape;609;p7"/>
          <p:cNvSpPr/>
          <p:nvPr/>
        </p:nvSpPr>
        <p:spPr>
          <a:xfrm>
            <a:off x="8401139" y="4383030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p7"/>
          <p:cNvCxnSpPr/>
          <p:nvPr/>
        </p:nvCxnSpPr>
        <p:spPr>
          <a:xfrm rot="10800000">
            <a:off x="8408709" y="4400122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1" name="Google Shape;611;p7"/>
          <p:cNvSpPr txBox="1"/>
          <p:nvPr/>
        </p:nvSpPr>
        <p:spPr>
          <a:xfrm>
            <a:off x="5619738" y="4493422"/>
            <a:ext cx="246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Montage d’une équipe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multidisciplinaire</a:t>
            </a:r>
            <a:endParaRPr/>
          </a:p>
        </p:txBody>
      </p:sp>
      <p:sp>
        <p:nvSpPr>
          <p:cNvPr id="612" name="Google Shape;612;p7"/>
          <p:cNvSpPr/>
          <p:nvPr/>
        </p:nvSpPr>
        <p:spPr>
          <a:xfrm>
            <a:off x="8401139" y="4793729"/>
            <a:ext cx="45600" cy="45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p7"/>
          <p:cNvCxnSpPr>
            <a:stCxn id="612" idx="1"/>
            <a:endCxn id="611" idx="3"/>
          </p:cNvCxnSpPr>
          <p:nvPr/>
        </p:nvCxnSpPr>
        <p:spPr>
          <a:xfrm flipH="1">
            <a:off x="8087117" y="4800406"/>
            <a:ext cx="320700" cy="1620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4" name="Google Shape;614;p7"/>
          <p:cNvSpPr txBox="1"/>
          <p:nvPr/>
        </p:nvSpPr>
        <p:spPr>
          <a:xfrm>
            <a:off x="8891290" y="4931458"/>
            <a:ext cx="206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Dépôt candidature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RENOLAB.ID</a:t>
            </a:r>
            <a:endParaRPr/>
          </a:p>
        </p:txBody>
      </p:sp>
      <p:sp>
        <p:nvSpPr>
          <p:cNvPr id="615" name="Google Shape;615;p7"/>
          <p:cNvSpPr/>
          <p:nvPr/>
        </p:nvSpPr>
        <p:spPr>
          <a:xfrm>
            <a:off x="8401139" y="5204294"/>
            <a:ext cx="45600" cy="45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"/>
          <p:cNvSpPr txBox="1"/>
          <p:nvPr/>
        </p:nvSpPr>
        <p:spPr>
          <a:xfrm>
            <a:off x="7285352" y="5824359"/>
            <a:ext cx="110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Janvier 2022</a:t>
            </a:r>
            <a:endParaRPr/>
          </a:p>
        </p:txBody>
      </p:sp>
      <p:sp>
        <p:nvSpPr>
          <p:cNvPr id="617" name="Google Shape;617;p7"/>
          <p:cNvSpPr txBox="1"/>
          <p:nvPr/>
        </p:nvSpPr>
        <p:spPr>
          <a:xfrm>
            <a:off x="8891294" y="5698144"/>
            <a:ext cx="328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Démarrage du projet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l’équipe multidisciplinaire</a:t>
            </a:r>
            <a:endParaRPr/>
          </a:p>
        </p:txBody>
      </p:sp>
      <p:cxnSp>
        <p:nvCxnSpPr>
          <p:cNvPr id="618" name="Google Shape;618;p7"/>
          <p:cNvCxnSpPr/>
          <p:nvPr/>
        </p:nvCxnSpPr>
        <p:spPr>
          <a:xfrm rot="10800000">
            <a:off x="8422038" y="5254625"/>
            <a:ext cx="3534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19" name="Google Shape;619;p7"/>
          <p:cNvCxnSpPr/>
          <p:nvPr/>
        </p:nvCxnSpPr>
        <p:spPr>
          <a:xfrm>
            <a:off x="8457758" y="6021410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20" name="Google Shape;620;p7"/>
          <p:cNvSpPr txBox="1"/>
          <p:nvPr/>
        </p:nvSpPr>
        <p:spPr>
          <a:xfrm>
            <a:off x="4799238" y="6245919"/>
            <a:ext cx="328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</a:rPr>
              <a:t>Intensification de la mobilisation</a:t>
            </a:r>
            <a:endParaRPr/>
          </a:p>
        </p:txBody>
      </p:sp>
      <p:cxnSp>
        <p:nvCxnSpPr>
          <p:cNvPr id="621" name="Google Shape;621;p7"/>
          <p:cNvCxnSpPr/>
          <p:nvPr/>
        </p:nvCxnSpPr>
        <p:spPr>
          <a:xfrm>
            <a:off x="8141308" y="6569185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8275" y="23813"/>
            <a:ext cx="6124575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"/>
          <p:cNvSpPr txBox="1"/>
          <p:nvPr/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r-BE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Déjà </a:t>
            </a:r>
            <a:br>
              <a:rPr lang="fr-BE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ménages engagés dans la vague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"/>
          <p:cNvSpPr txBox="1"/>
          <p:nvPr>
            <p:ph type="title"/>
          </p:nvPr>
        </p:nvSpPr>
        <p:spPr>
          <a:xfrm>
            <a:off x="839791" y="2084822"/>
            <a:ext cx="3960065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fr-BE" sz="4400"/>
              <a:t>Déclencher une première vague de rénovation</a:t>
            </a:r>
            <a:endParaRPr/>
          </a:p>
        </p:txBody>
      </p:sp>
      <p:cxnSp>
        <p:nvCxnSpPr>
          <p:cNvPr id="633" name="Google Shape;633;p9"/>
          <p:cNvCxnSpPr/>
          <p:nvPr/>
        </p:nvCxnSpPr>
        <p:spPr>
          <a:xfrm>
            <a:off x="8423998" y="527901"/>
            <a:ext cx="0" cy="5797485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4" name="Google Shape;634;p9"/>
          <p:cNvSpPr/>
          <p:nvPr/>
        </p:nvSpPr>
        <p:spPr>
          <a:xfrm>
            <a:off x="8401139" y="79837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"/>
          <p:cNvSpPr txBox="1"/>
          <p:nvPr/>
        </p:nvSpPr>
        <p:spPr>
          <a:xfrm>
            <a:off x="7258202" y="682734"/>
            <a:ext cx="11047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Janvier 2022</a:t>
            </a:r>
            <a:endParaRPr/>
          </a:p>
        </p:txBody>
      </p:sp>
      <p:sp>
        <p:nvSpPr>
          <p:cNvPr id="636" name="Google Shape;636;p9"/>
          <p:cNvSpPr txBox="1"/>
          <p:nvPr/>
        </p:nvSpPr>
        <p:spPr>
          <a:xfrm>
            <a:off x="8735144" y="359569"/>
            <a:ext cx="3288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Démarrage du projet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l’équipe multidisciplinaire</a:t>
            </a:r>
            <a:endParaRPr/>
          </a:p>
        </p:txBody>
      </p:sp>
      <p:cxnSp>
        <p:nvCxnSpPr>
          <p:cNvPr id="637" name="Google Shape;637;p9"/>
          <p:cNvCxnSpPr>
            <a:stCxn id="634" idx="6"/>
          </p:cNvCxnSpPr>
          <p:nvPr/>
        </p:nvCxnSpPr>
        <p:spPr>
          <a:xfrm>
            <a:off x="8446858" y="821234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8" name="Google Shape;638;p9"/>
          <p:cNvSpPr/>
          <p:nvPr/>
        </p:nvSpPr>
        <p:spPr>
          <a:xfrm>
            <a:off x="8401139" y="1454659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9"/>
          <p:cNvSpPr txBox="1"/>
          <p:nvPr/>
        </p:nvSpPr>
        <p:spPr>
          <a:xfrm>
            <a:off x="5428605" y="1015853"/>
            <a:ext cx="26725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Scénarios de rénovation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une sélection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maisons types</a:t>
            </a:r>
            <a:endParaRPr/>
          </a:p>
        </p:txBody>
      </p:sp>
      <p:sp>
        <p:nvSpPr>
          <p:cNvPr id="640" name="Google Shape;640;p9"/>
          <p:cNvSpPr txBox="1"/>
          <p:nvPr/>
        </p:nvSpPr>
        <p:spPr>
          <a:xfrm>
            <a:off x="8877858" y="1809569"/>
            <a:ext cx="31684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de co-construction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Urban, Commune, BMA, …</a:t>
            </a:r>
            <a:endParaRPr/>
          </a:p>
        </p:txBody>
      </p:sp>
      <p:cxnSp>
        <p:nvCxnSpPr>
          <p:cNvPr id="641" name="Google Shape;641;p9"/>
          <p:cNvCxnSpPr>
            <a:stCxn id="638" idx="6"/>
            <a:endCxn id="639" idx="3"/>
          </p:cNvCxnSpPr>
          <p:nvPr/>
        </p:nvCxnSpPr>
        <p:spPr>
          <a:xfrm rot="10800000">
            <a:off x="8101258" y="1477519"/>
            <a:ext cx="3456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42" name="Google Shape;642;p9"/>
          <p:cNvSpPr/>
          <p:nvPr/>
        </p:nvSpPr>
        <p:spPr>
          <a:xfrm>
            <a:off x="8401139" y="2120962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9"/>
          <p:cNvCxnSpPr/>
          <p:nvPr/>
        </p:nvCxnSpPr>
        <p:spPr>
          <a:xfrm rot="10800000">
            <a:off x="8408709" y="2138054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44" name="Google Shape;644;p9"/>
          <p:cNvSpPr/>
          <p:nvPr/>
        </p:nvSpPr>
        <p:spPr>
          <a:xfrm>
            <a:off x="8401139" y="2704354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9"/>
          <p:cNvSpPr txBox="1"/>
          <p:nvPr/>
        </p:nvSpPr>
        <p:spPr>
          <a:xfrm>
            <a:off x="5120827" y="2514519"/>
            <a:ext cx="2980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Préparation des préprojets</a:t>
            </a:r>
            <a:endParaRPr/>
          </a:p>
        </p:txBody>
      </p:sp>
      <p:cxnSp>
        <p:nvCxnSpPr>
          <p:cNvPr id="646" name="Google Shape;646;p9"/>
          <p:cNvCxnSpPr>
            <a:endCxn id="644" idx="6"/>
          </p:cNvCxnSpPr>
          <p:nvPr/>
        </p:nvCxnSpPr>
        <p:spPr>
          <a:xfrm>
            <a:off x="8124058" y="2727214"/>
            <a:ext cx="3228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47" name="Google Shape;647;p9"/>
          <p:cNvSpPr txBox="1"/>
          <p:nvPr/>
        </p:nvSpPr>
        <p:spPr>
          <a:xfrm>
            <a:off x="8877858" y="3023719"/>
            <a:ext cx="31726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Clarification des coûts et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solutions de financement</a:t>
            </a:r>
            <a:endParaRPr/>
          </a:p>
        </p:txBody>
      </p:sp>
      <p:sp>
        <p:nvSpPr>
          <p:cNvPr id="648" name="Google Shape;648;p9"/>
          <p:cNvSpPr/>
          <p:nvPr/>
        </p:nvSpPr>
        <p:spPr>
          <a:xfrm>
            <a:off x="8401139" y="3329793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p9"/>
          <p:cNvCxnSpPr/>
          <p:nvPr/>
        </p:nvCxnSpPr>
        <p:spPr>
          <a:xfrm rot="10800000">
            <a:off x="8408709" y="3346885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0" name="Google Shape;650;p9"/>
          <p:cNvSpPr/>
          <p:nvPr/>
        </p:nvSpPr>
        <p:spPr>
          <a:xfrm>
            <a:off x="8401139" y="3915006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9"/>
          <p:cNvSpPr txBox="1"/>
          <p:nvPr/>
        </p:nvSpPr>
        <p:spPr>
          <a:xfrm>
            <a:off x="5015919" y="3614699"/>
            <a:ext cx="30700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de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de 20 habitants</a:t>
            </a:r>
            <a:endParaRPr/>
          </a:p>
        </p:txBody>
      </p:sp>
      <p:cxnSp>
        <p:nvCxnSpPr>
          <p:cNvPr id="652" name="Google Shape;652;p9"/>
          <p:cNvCxnSpPr>
            <a:stCxn id="650" idx="6"/>
            <a:endCxn id="651" idx="3"/>
          </p:cNvCxnSpPr>
          <p:nvPr/>
        </p:nvCxnSpPr>
        <p:spPr>
          <a:xfrm rot="10800000">
            <a:off x="8085958" y="3937866"/>
            <a:ext cx="360900" cy="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3" name="Google Shape;653;p9"/>
          <p:cNvSpPr txBox="1"/>
          <p:nvPr/>
        </p:nvSpPr>
        <p:spPr>
          <a:xfrm>
            <a:off x="8877858" y="4382584"/>
            <a:ext cx="30444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Demande de permis groupé</a:t>
            </a:r>
            <a:endParaRPr/>
          </a:p>
        </p:txBody>
      </p:sp>
      <p:sp>
        <p:nvSpPr>
          <p:cNvPr id="654" name="Google Shape;654;p9"/>
          <p:cNvSpPr/>
          <p:nvPr/>
        </p:nvSpPr>
        <p:spPr>
          <a:xfrm>
            <a:off x="8401139" y="4567250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9"/>
          <p:cNvCxnSpPr/>
          <p:nvPr/>
        </p:nvCxnSpPr>
        <p:spPr>
          <a:xfrm rot="10800000">
            <a:off x="8408709" y="4584342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6" name="Google Shape;656;p9"/>
          <p:cNvSpPr/>
          <p:nvPr/>
        </p:nvSpPr>
        <p:spPr>
          <a:xfrm>
            <a:off x="8401139" y="5207811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9"/>
          <p:cNvSpPr txBox="1"/>
          <p:nvPr/>
        </p:nvSpPr>
        <p:spPr>
          <a:xfrm>
            <a:off x="5722329" y="4758871"/>
            <a:ext cx="23648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Mobilisation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professionnels et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demandes de prix</a:t>
            </a:r>
            <a:endParaRPr/>
          </a:p>
        </p:txBody>
      </p:sp>
      <p:cxnSp>
        <p:nvCxnSpPr>
          <p:cNvPr id="658" name="Google Shape;658;p9"/>
          <p:cNvCxnSpPr>
            <a:stCxn id="656" idx="6"/>
            <a:endCxn id="657" idx="3"/>
          </p:cNvCxnSpPr>
          <p:nvPr/>
        </p:nvCxnSpPr>
        <p:spPr>
          <a:xfrm rot="10800000">
            <a:off x="8087158" y="5220471"/>
            <a:ext cx="359700" cy="10200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9" name="Google Shape;659;p9"/>
          <p:cNvSpPr txBox="1"/>
          <p:nvPr/>
        </p:nvSpPr>
        <p:spPr>
          <a:xfrm>
            <a:off x="8891290" y="55563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Contractualisation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rénovation</a:t>
            </a:r>
            <a:endParaRPr/>
          </a:p>
        </p:txBody>
      </p:sp>
      <p:sp>
        <p:nvSpPr>
          <p:cNvPr id="660" name="Google Shape;660;p9"/>
          <p:cNvSpPr/>
          <p:nvPr/>
        </p:nvSpPr>
        <p:spPr>
          <a:xfrm>
            <a:off x="8401139" y="5854139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9"/>
          <p:cNvCxnSpPr/>
          <p:nvPr/>
        </p:nvCxnSpPr>
        <p:spPr>
          <a:xfrm rot="10800000">
            <a:off x="8422141" y="5871231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62" name="Google Shape;662;p9"/>
          <p:cNvSpPr txBox="1"/>
          <p:nvPr/>
        </p:nvSpPr>
        <p:spPr>
          <a:xfrm>
            <a:off x="7373817" y="1999554"/>
            <a:ext cx="9252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 2022</a:t>
            </a:r>
            <a:endParaRPr/>
          </a:p>
        </p:txBody>
      </p:sp>
      <p:sp>
        <p:nvSpPr>
          <p:cNvPr id="663" name="Google Shape;663;p9"/>
          <p:cNvSpPr txBox="1"/>
          <p:nvPr/>
        </p:nvSpPr>
        <p:spPr>
          <a:xfrm>
            <a:off x="7413891" y="4447195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Juin 2022</a:t>
            </a:r>
            <a:endParaRPr/>
          </a:p>
        </p:txBody>
      </p:sp>
      <p:sp>
        <p:nvSpPr>
          <p:cNvPr id="664" name="Google Shape;664;p9"/>
          <p:cNvSpPr txBox="1"/>
          <p:nvPr/>
        </p:nvSpPr>
        <p:spPr>
          <a:xfrm>
            <a:off x="6956005" y="5741015"/>
            <a:ext cx="13179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Novembre 2022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"/>
          <p:cNvSpPr txBox="1"/>
          <p:nvPr>
            <p:ph type="title"/>
          </p:nvPr>
        </p:nvSpPr>
        <p:spPr>
          <a:xfrm>
            <a:off x="547558" y="2084822"/>
            <a:ext cx="4740876" cy="3233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BE" sz="3600"/>
              <a:t>Et répliquer avec une deuxième vague </a:t>
            </a:r>
            <a:br>
              <a:rPr lang="fr-BE" sz="3600"/>
            </a:br>
            <a:r>
              <a:rPr lang="fr-BE" sz="3600"/>
              <a:t>un an après</a:t>
            </a:r>
            <a:endParaRPr/>
          </a:p>
        </p:txBody>
      </p:sp>
      <p:cxnSp>
        <p:nvCxnSpPr>
          <p:cNvPr id="670" name="Google Shape;670;p10"/>
          <p:cNvCxnSpPr/>
          <p:nvPr/>
        </p:nvCxnSpPr>
        <p:spPr>
          <a:xfrm>
            <a:off x="8423998" y="527901"/>
            <a:ext cx="0" cy="5797485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71" name="Google Shape;671;p10"/>
          <p:cNvSpPr/>
          <p:nvPr/>
        </p:nvSpPr>
        <p:spPr>
          <a:xfrm>
            <a:off x="8401139" y="79837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0"/>
          <p:cNvSpPr txBox="1"/>
          <p:nvPr/>
        </p:nvSpPr>
        <p:spPr>
          <a:xfrm>
            <a:off x="7258202" y="682734"/>
            <a:ext cx="11047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Janvier 2022</a:t>
            </a:r>
            <a:endParaRPr/>
          </a:p>
        </p:txBody>
      </p:sp>
      <p:sp>
        <p:nvSpPr>
          <p:cNvPr id="673" name="Google Shape;673;p10"/>
          <p:cNvSpPr/>
          <p:nvPr/>
        </p:nvSpPr>
        <p:spPr>
          <a:xfrm>
            <a:off x="8401139" y="1454659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 txBox="1"/>
          <p:nvPr/>
        </p:nvSpPr>
        <p:spPr>
          <a:xfrm>
            <a:off x="8849004" y="1013485"/>
            <a:ext cx="3275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Mobilisation intensive pour la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1 et remplir le </a:t>
            </a:r>
            <a:r>
              <a:rPr i="1"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</a:t>
            </a: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d’intéressés pour une vague 2</a:t>
            </a:r>
            <a:endParaRPr/>
          </a:p>
        </p:txBody>
      </p:sp>
      <p:sp>
        <p:nvSpPr>
          <p:cNvPr id="675" name="Google Shape;675;p10"/>
          <p:cNvSpPr/>
          <p:nvPr/>
        </p:nvSpPr>
        <p:spPr>
          <a:xfrm>
            <a:off x="8401139" y="2120962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10"/>
          <p:cNvCxnSpPr/>
          <p:nvPr/>
        </p:nvCxnSpPr>
        <p:spPr>
          <a:xfrm rot="10800000">
            <a:off x="8408709" y="1475150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77" name="Google Shape;677;p10"/>
          <p:cNvSpPr/>
          <p:nvPr/>
        </p:nvSpPr>
        <p:spPr>
          <a:xfrm>
            <a:off x="8401139" y="2802330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0"/>
          <p:cNvSpPr txBox="1"/>
          <p:nvPr/>
        </p:nvSpPr>
        <p:spPr>
          <a:xfrm>
            <a:off x="8849004" y="2360110"/>
            <a:ext cx="26084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Affiner la mobilisation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valorisant les projets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vague 1</a:t>
            </a:r>
            <a:endParaRPr/>
          </a:p>
        </p:txBody>
      </p:sp>
      <p:sp>
        <p:nvSpPr>
          <p:cNvPr id="679" name="Google Shape;679;p10"/>
          <p:cNvSpPr/>
          <p:nvPr/>
        </p:nvSpPr>
        <p:spPr>
          <a:xfrm>
            <a:off x="8401139" y="3592224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10"/>
          <p:cNvCxnSpPr/>
          <p:nvPr/>
        </p:nvCxnSpPr>
        <p:spPr>
          <a:xfrm rot="10800000">
            <a:off x="8408709" y="2821775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81" name="Google Shape;681;p10"/>
          <p:cNvSpPr/>
          <p:nvPr/>
        </p:nvSpPr>
        <p:spPr>
          <a:xfrm>
            <a:off x="8401139" y="4403656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0"/>
          <p:cNvSpPr txBox="1"/>
          <p:nvPr/>
        </p:nvSpPr>
        <p:spPr>
          <a:xfrm>
            <a:off x="8849004" y="3403871"/>
            <a:ext cx="31598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Préprojets et plans financiers</a:t>
            </a:r>
            <a:endParaRPr/>
          </a:p>
        </p:txBody>
      </p:sp>
      <p:sp>
        <p:nvSpPr>
          <p:cNvPr id="683" name="Google Shape;683;p10"/>
          <p:cNvSpPr/>
          <p:nvPr/>
        </p:nvSpPr>
        <p:spPr>
          <a:xfrm>
            <a:off x="8401139" y="5112378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p10"/>
          <p:cNvCxnSpPr/>
          <p:nvPr/>
        </p:nvCxnSpPr>
        <p:spPr>
          <a:xfrm rot="10800000">
            <a:off x="8462147" y="3605629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85" name="Google Shape;685;p10"/>
          <p:cNvSpPr txBox="1"/>
          <p:nvPr/>
        </p:nvSpPr>
        <p:spPr>
          <a:xfrm>
            <a:off x="8849004" y="55563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Contractualisation 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rénovation</a:t>
            </a:r>
            <a:endParaRPr/>
          </a:p>
        </p:txBody>
      </p:sp>
      <p:sp>
        <p:nvSpPr>
          <p:cNvPr id="686" name="Google Shape;686;p10"/>
          <p:cNvSpPr/>
          <p:nvPr/>
        </p:nvSpPr>
        <p:spPr>
          <a:xfrm>
            <a:off x="8401139" y="5854139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AF242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10"/>
          <p:cNvCxnSpPr/>
          <p:nvPr/>
        </p:nvCxnSpPr>
        <p:spPr>
          <a:xfrm rot="10800000">
            <a:off x="8422141" y="5871231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88" name="Google Shape;688;p10"/>
          <p:cNvSpPr txBox="1"/>
          <p:nvPr/>
        </p:nvSpPr>
        <p:spPr>
          <a:xfrm>
            <a:off x="7413891" y="1999554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Juin 2022</a:t>
            </a:r>
            <a:endParaRPr/>
          </a:p>
        </p:txBody>
      </p:sp>
      <p:sp>
        <p:nvSpPr>
          <p:cNvPr id="689" name="Google Shape;689;p10"/>
          <p:cNvSpPr txBox="1"/>
          <p:nvPr/>
        </p:nvSpPr>
        <p:spPr>
          <a:xfrm>
            <a:off x="7395553" y="4992323"/>
            <a:ext cx="9035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Avril 2023</a:t>
            </a:r>
            <a:endParaRPr/>
          </a:p>
        </p:txBody>
      </p:sp>
      <p:sp>
        <p:nvSpPr>
          <p:cNvPr id="690" name="Google Shape;690;p10"/>
          <p:cNvSpPr txBox="1"/>
          <p:nvPr/>
        </p:nvSpPr>
        <p:spPr>
          <a:xfrm>
            <a:off x="6912724" y="5741015"/>
            <a:ext cx="13612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Septembre 2022</a:t>
            </a:r>
            <a:endParaRPr/>
          </a:p>
        </p:txBody>
      </p:sp>
      <p:sp>
        <p:nvSpPr>
          <p:cNvPr id="691" name="Google Shape;691;p10"/>
          <p:cNvSpPr txBox="1"/>
          <p:nvPr/>
        </p:nvSpPr>
        <p:spPr>
          <a:xfrm>
            <a:off x="8849004" y="4082116"/>
            <a:ext cx="3070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de</a:t>
            </a:r>
            <a:b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de 20 habitants</a:t>
            </a:r>
            <a:endParaRPr/>
          </a:p>
        </p:txBody>
      </p:sp>
      <p:cxnSp>
        <p:nvCxnSpPr>
          <p:cNvPr id="692" name="Google Shape;692;p10"/>
          <p:cNvCxnSpPr/>
          <p:nvPr/>
        </p:nvCxnSpPr>
        <p:spPr>
          <a:xfrm rot="10800000">
            <a:off x="8408709" y="4422374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93" name="Google Shape;693;p10"/>
          <p:cNvSpPr txBox="1"/>
          <p:nvPr/>
        </p:nvSpPr>
        <p:spPr>
          <a:xfrm>
            <a:off x="8849004" y="4946156"/>
            <a:ext cx="30444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Demande de permis groupé</a:t>
            </a:r>
            <a:endParaRPr/>
          </a:p>
        </p:txBody>
      </p:sp>
      <p:cxnSp>
        <p:nvCxnSpPr>
          <p:cNvPr id="694" name="Google Shape;694;p10"/>
          <p:cNvCxnSpPr/>
          <p:nvPr/>
        </p:nvCxnSpPr>
        <p:spPr>
          <a:xfrm rot="10800000">
            <a:off x="8462147" y="5130822"/>
            <a:ext cx="353297" cy="1"/>
          </a:xfrm>
          <a:prstGeom prst="straightConnector1">
            <a:avLst/>
          </a:prstGeom>
          <a:noFill/>
          <a:ln cap="flat" cmpd="sng" w="9525">
            <a:solidFill>
              <a:srgbClr val="EE2B2B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3F3FB"/>
      </a:lt2>
      <a:accent1>
        <a:srgbClr val="F03232"/>
      </a:accent1>
      <a:accent2>
        <a:srgbClr val="FA7C28"/>
      </a:accent2>
      <a:accent3>
        <a:srgbClr val="FAB928"/>
      </a:accent3>
      <a:accent4>
        <a:srgbClr val="86C83B"/>
      </a:accent4>
      <a:accent5>
        <a:srgbClr val="3BB345"/>
      </a:accent5>
      <a:accent6>
        <a:srgbClr val="2391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3F3FB"/>
      </a:lt2>
      <a:accent1>
        <a:srgbClr val="F03232"/>
      </a:accent1>
      <a:accent2>
        <a:srgbClr val="FA7C28"/>
      </a:accent2>
      <a:accent3>
        <a:srgbClr val="FAB928"/>
      </a:accent3>
      <a:accent4>
        <a:srgbClr val="86C83B"/>
      </a:accent4>
      <a:accent5>
        <a:srgbClr val="3BB345"/>
      </a:accent5>
      <a:accent6>
        <a:srgbClr val="2391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3F3FB"/>
      </a:lt2>
      <a:accent1>
        <a:srgbClr val="F03232"/>
      </a:accent1>
      <a:accent2>
        <a:srgbClr val="FA7C28"/>
      </a:accent2>
      <a:accent3>
        <a:srgbClr val="FAB928"/>
      </a:accent3>
      <a:accent4>
        <a:srgbClr val="86C83B"/>
      </a:accent4>
      <a:accent5>
        <a:srgbClr val="3BB345"/>
      </a:accent5>
      <a:accent6>
        <a:srgbClr val="2391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renolution-theme">
      <a:dk1>
        <a:srgbClr val="0900BD"/>
      </a:dk1>
      <a:lt1>
        <a:srgbClr val="FFFFFF"/>
      </a:lt1>
      <a:dk2>
        <a:srgbClr val="000000"/>
      </a:dk2>
      <a:lt2>
        <a:srgbClr val="F3F3FB"/>
      </a:lt2>
      <a:accent1>
        <a:srgbClr val="F03232"/>
      </a:accent1>
      <a:accent2>
        <a:srgbClr val="FA7C28"/>
      </a:accent2>
      <a:accent3>
        <a:srgbClr val="FAB928"/>
      </a:accent3>
      <a:accent4>
        <a:srgbClr val="86C83B"/>
      </a:accent4>
      <a:accent5>
        <a:srgbClr val="3BB345"/>
      </a:accent5>
      <a:accent6>
        <a:srgbClr val="2391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3F3FB"/>
      </a:lt2>
      <a:accent1>
        <a:srgbClr val="F03232"/>
      </a:accent1>
      <a:accent2>
        <a:srgbClr val="FA7C28"/>
      </a:accent2>
      <a:accent3>
        <a:srgbClr val="FAB928"/>
      </a:accent3>
      <a:accent4>
        <a:srgbClr val="86C83B"/>
      </a:accent4>
      <a:accent5>
        <a:srgbClr val="3BB345"/>
      </a:accent5>
      <a:accent6>
        <a:srgbClr val="2391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2021-11-17T13:08:00Z</dcterms:created>
  <dc:creator>Hervé Bertrand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Grand écran</vt:lpwstr>
  </property>
  <property fmtid="{D5CDD505-2E9C-101B-9397-08002B2CF9AE}" pid="4" name="Slides">
    <vt:i4>12</vt:i4>
  </property>
</Properties>
</file>