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8.wmf" ContentType="image/x-wmf"/>
  <Override PartName="/ppt/media/image30.png" ContentType="image/png"/>
  <Override PartName="/ppt/media/image24.png" ContentType="image/png"/>
  <Override PartName="/ppt/media/image23.wmf" ContentType="image/x-wmf"/>
  <Override PartName="/ppt/media/image22.wmf" ContentType="image/x-wmf"/>
  <Override PartName="/ppt/media/image19.png" ContentType="image/png"/>
  <Override PartName="/ppt/media/image21.wmf" ContentType="image/x-wmf"/>
  <Override PartName="/ppt/media/image18.jpeg" ContentType="image/jpeg"/>
  <Override PartName="/ppt/media/image17.wmf" ContentType="image/x-wmf"/>
  <Override PartName="/ppt/media/image16.wmf" ContentType="image/x-wmf"/>
  <Override PartName="/ppt/media/image15.wmf" ContentType="image/x-wmf"/>
  <Override PartName="/ppt/media/image14.wmf" ContentType="image/x-wmf"/>
  <Override PartName="/ppt/media/image1.wmf" ContentType="image/x-wmf"/>
  <Override PartName="/ppt/media/image25.wmf" ContentType="image/x-wmf"/>
  <Override PartName="/ppt/media/image12.wmf" ContentType="image/x-wmf"/>
  <Override PartName="/ppt/media/image13.wmf" ContentType="image/x-wmf"/>
  <Override PartName="/ppt/media/image10.wmf" ContentType="image/x-wmf"/>
  <Override PartName="/ppt/media/image35.wmf" ContentType="image/x-wmf"/>
  <Override PartName="/ppt/media/image8.wmf" ContentType="image/x-wmf"/>
  <Override PartName="/ppt/media/image38.wmf" ContentType="image/x-wmf"/>
  <Override PartName="/ppt/media/image40.wmf" ContentType="image/x-wmf"/>
  <Override PartName="/ppt/media/image39.png" ContentType="image/png"/>
  <Override PartName="/ppt/media/image42.wmf" ContentType="image/x-wmf"/>
  <Override PartName="/ppt/media/image41.wmf" ContentType="image/x-wmf"/>
  <Override PartName="/ppt/media/image43.wmf" ContentType="image/x-wmf"/>
  <Override PartName="/ppt/media/image33.png" ContentType="image/png"/>
  <Override PartName="/ppt/media/image44.wmf" ContentType="image/x-wmf"/>
  <Override PartName="/ppt/media/image37.wmf" ContentType="image/x-wmf"/>
  <Override PartName="/ppt/media/image7.wmf" ContentType="image/x-wmf"/>
  <Override PartName="/ppt/media/image2.wmf" ContentType="image/x-wmf"/>
  <Override PartName="/ppt/media/image32.wmf" ContentType="image/x-wmf"/>
  <Override PartName="/ppt/media/image36.wmf" ContentType="image/x-wmf"/>
  <Override PartName="/ppt/media/image6.wmf" ContentType="image/x-wmf"/>
  <Override PartName="/ppt/media/image29.wmf" ContentType="image/x-wmf"/>
  <Override PartName="/ppt/media/image31.png" ContentType="image/png"/>
  <Override PartName="/ppt/media/image9.wmf" ContentType="image/x-wmf"/>
  <Override PartName="/ppt/media/image11.wmf" ContentType="image/x-wmf"/>
  <Override PartName="/ppt/media/image5.jpeg" ContentType="image/jpeg"/>
  <Override PartName="/ppt/media/image20.wmf" ContentType="image/x-wmf"/>
  <Override PartName="/ppt/media/image34.wmf" ContentType="image/x-wmf"/>
  <Override PartName="/ppt/media/image4.wmf" ContentType="image/x-wmf"/>
  <Override PartName="/ppt/media/image27.wmf" ContentType="image/x-wmf"/>
  <Override PartName="/ppt/media/image3.wmf" ContentType="image/x-wmf"/>
  <Override PartName="/ppt/media/image26.wmf" ContentType="image/x-wmf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097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4692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3729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097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4692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72960" y="283680"/>
            <a:ext cx="8390160" cy="148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097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4692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729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097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4692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372960" y="283680"/>
            <a:ext cx="8390160" cy="148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2097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4692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3729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2097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604692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372960" y="283680"/>
            <a:ext cx="8390160" cy="148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2097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4692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3729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body"/>
          </p:nvPr>
        </p:nvSpPr>
        <p:spPr>
          <a:xfrm>
            <a:off x="32097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604692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372960" y="283680"/>
            <a:ext cx="8390160" cy="148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72960" y="283680"/>
            <a:ext cx="8390160" cy="148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20976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46920" y="12866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3729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20976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046920" y="3034440"/>
            <a:ext cx="270144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33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2440" y="30344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7296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2440" y="1286640"/>
            <a:ext cx="409428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72960" y="3034440"/>
            <a:ext cx="8390160" cy="159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Slide Number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D08B9E3-9AC2-4050-B061-EC41A5F0B59D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4500" spc="-1" strike="noStrike">
                <a:solidFill>
                  <a:srgbClr val="00264d"/>
                </a:solidFill>
                <a:latin typeface="Segoe UI"/>
              </a:rPr>
              <a:t>Click to edit Master title style</a:t>
            </a:r>
            <a:endParaRPr b="0" lang="en-US" sz="45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4282200" y="47275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717480" y="4737960"/>
            <a:ext cx="3085920" cy="27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BA6C8E4-4E43-4EA8-ABD4-8C14F5E7E581}" type="slidenum">
              <a:rPr b="0" lang="fr-FR" sz="1800" spc="-1" strike="noStrike">
                <a:solidFill>
                  <a:srgbClr val="252b30"/>
                </a:solidFill>
                <a:latin typeface="Muli"/>
              </a:rPr>
              <a:t>&lt;Foliennummer&gt;</a:t>
            </a:fld>
            <a:endParaRPr b="0" lang="de-DE" sz="1800" spc="-1" strike="noStrike"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Format des Gliederungstextes durch Klicken bearbeiten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Zweite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Dritte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Vierte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Fünfte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Sechste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Siebte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8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Rectangle" hidden="1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Slide Number" hidden="1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3BE0C83-707A-4CB7-858F-33CE01BDE302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sp>
        <p:nvSpPr>
          <p:cNvPr id="51" name="Rectangle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Slide Number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28A575B-C4FC-46A4-B07B-91BB89E4C11D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pic>
        <p:nvPicPr>
          <p:cNvPr id="53" name="Picture 4" descr=""/>
          <p:cNvPicPr/>
          <p:nvPr/>
        </p:nvPicPr>
        <p:blipFill>
          <a:blip r:embed="rId4"/>
          <a:stretch/>
        </p:blipFill>
        <p:spPr>
          <a:xfrm>
            <a:off x="0" y="1740240"/>
            <a:ext cx="3975120" cy="275220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252b30"/>
                </a:solidFill>
                <a:latin typeface="Muli"/>
              </a:rPr>
              <a:t>Format des Titeltextes durch Klicken bearbeiten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Format des Gliederungstextes durch Klicken bearbeiten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Zweite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Dritte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Vierte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Fünfte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Sechste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Siebte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Rectangle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Slide Number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6AA2CE7-8F09-4831-9F96-02E0ECF12E72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US" sz="1800" spc="-1" strike="noStrike">
                <a:solidFill>
                  <a:srgbClr val="00264d"/>
                </a:solidFill>
                <a:latin typeface="Segoe UI"/>
              </a:rPr>
              <a:t>Titre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72960" y="781560"/>
            <a:ext cx="8390160" cy="385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1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1" marL="168120" indent="-1677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2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2" marL="372960" indent="-1821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3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3" marL="606600" indent="-1965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4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4" marL="804960" indent="-1821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5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ftr"/>
          </p:nvPr>
        </p:nvSpPr>
        <p:spPr>
          <a:xfrm>
            <a:off x="717480" y="4737960"/>
            <a:ext cx="3085920" cy="27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Rectangle" hidden="1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Slide Number" hidden="1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87020CE-D6CE-4095-BB58-83B9837492AA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252b30"/>
                </a:solidFill>
                <a:latin typeface="Muli"/>
              </a:rPr>
              <a:t>Format des Titeltextes durch Klicken bearbeiten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Format des Gliederungstextes durch Klicken bearbeiten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Zweite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Dritte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Vierte Gliederungsebene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Fünfte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Sechste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64d"/>
                </a:solidFill>
                <a:latin typeface="Segoe UI"/>
              </a:rPr>
              <a:t>Siebte Gliederungsebene</a:t>
            </a:r>
            <a:endParaRPr b="0" lang="en-US" sz="2000" spc="-1" strike="noStrike">
              <a:solidFill>
                <a:srgbClr val="00264d"/>
              </a:solidFill>
              <a:latin typeface="Segoe U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85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Rectangle"/>
          <p:cNvSpPr/>
          <p:nvPr/>
        </p:nvSpPr>
        <p:spPr>
          <a:xfrm>
            <a:off x="144360" y="4749840"/>
            <a:ext cx="490680" cy="252000"/>
          </a:xfrm>
          <a:prstGeom prst="rect">
            <a:avLst/>
          </a:prstGeom>
          <a:solidFill>
            <a:srgbClr val="f5f4f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Slide Number"/>
          <p:cNvSpPr/>
          <p:nvPr/>
        </p:nvSpPr>
        <p:spPr>
          <a:xfrm>
            <a:off x="208800" y="4761360"/>
            <a:ext cx="3610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346F12E-1C4D-431D-BBA8-FE18713A2CA0}" type="slidenum">
              <a:rPr b="0" lang="en-US" sz="1130" spc="-1" strike="noStrike">
                <a:solidFill>
                  <a:srgbClr val="10b596"/>
                </a:solidFill>
                <a:latin typeface="Segoe UI"/>
              </a:rPr>
              <a:t>&lt;Foliennummer&gt;</a:t>
            </a:fld>
            <a:endParaRPr b="0" lang="de-DE" sz="1130" spc="-1" strike="noStrike">
              <a:latin typeface="Arial"/>
            </a:endParaRPr>
          </a:p>
        </p:txBody>
      </p:sp>
      <p:sp>
        <p:nvSpPr>
          <p:cNvPr id="188" name="Rectangle 5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372960" y="1286640"/>
            <a:ext cx="8390160" cy="3345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1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1" marL="168120" indent="-1677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2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2" marL="372960" indent="-1821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3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3" marL="606600" indent="-1965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4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lvl="4" marL="804960" indent="-182160">
              <a:lnSpc>
                <a:spcPct val="90000"/>
              </a:lnSpc>
              <a:spcBef>
                <a:spcPts val="374"/>
              </a:spcBef>
              <a:buClr>
                <a:srgbClr val="10b596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64d"/>
                </a:solidFill>
                <a:latin typeface="Segoe UI"/>
              </a:rPr>
              <a:t>Bullet points niveau 5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ftr"/>
          </p:nvPr>
        </p:nvSpPr>
        <p:spPr>
          <a:xfrm>
            <a:off x="717480" y="4737960"/>
            <a:ext cx="3085920" cy="27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72960" y="763200"/>
            <a:ext cx="8389440" cy="283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10b596"/>
                </a:solidFill>
                <a:latin typeface="Segoe UI"/>
              </a:rPr>
              <a:t>Sous-titre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title"/>
          </p:nvPr>
        </p:nvSpPr>
        <p:spPr>
          <a:xfrm>
            <a:off x="372960" y="283680"/>
            <a:ext cx="8390160" cy="320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US" sz="1800" spc="-1" strike="noStrike">
                <a:solidFill>
                  <a:srgbClr val="00264d"/>
                </a:solidFill>
                <a:latin typeface="Segoe UI"/>
              </a:rPr>
              <a:t>Click to edit Master title style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wmf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wmf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hyperlink" Target="http://www.renov-roue-rad.brussels/" TargetMode="External"/><Relationship Id="rId3" Type="http://schemas.openxmlformats.org/officeDocument/2006/relationships/image" Target="../media/image25.wmf"/><Relationship Id="rId4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/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4500" spc="-1" strike="noStrike">
                <a:solidFill>
                  <a:srgbClr val="00264d"/>
                </a:solidFill>
                <a:latin typeface="Segoe UI"/>
              </a:rPr>
              <a:t>Renov Roue Rad</a:t>
            </a:r>
            <a:br/>
            <a:r>
              <a:rPr b="0" lang="fr-BE" sz="4000" spc="-1" strike="noStrike">
                <a:solidFill>
                  <a:srgbClr val="00264d"/>
                </a:solidFill>
                <a:latin typeface="Segoe UI"/>
              </a:rPr>
              <a:t>Projet pilote de rénovation énergétique par quartier</a:t>
            </a:r>
            <a:endParaRPr b="0" lang="en-US" sz="40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232" name="Picture 4" descr=""/>
          <p:cNvPicPr/>
          <p:nvPr/>
        </p:nvPicPr>
        <p:blipFill>
          <a:blip r:embed="rId1"/>
          <a:stretch/>
        </p:blipFill>
        <p:spPr>
          <a:xfrm>
            <a:off x="0" y="3085200"/>
            <a:ext cx="2981160" cy="20642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Rénovation énergétique : comment passer à la vitesse supérieure ?"/>
          <p:cNvPicPr/>
          <p:nvPr/>
        </p:nvPicPr>
        <p:blipFill>
          <a:blip r:embed="rId2"/>
          <a:stretch/>
        </p:blipFill>
        <p:spPr>
          <a:xfrm>
            <a:off x="5513760" y="3337200"/>
            <a:ext cx="3629880" cy="1812240"/>
          </a:xfrm>
          <a:prstGeom prst="rect">
            <a:avLst/>
          </a:prstGeom>
          <a:ln w="0">
            <a:noFill/>
          </a:ln>
        </p:spPr>
      </p:pic>
      <p:sp>
        <p:nvSpPr>
          <p:cNvPr id="234" name="Subtitle 2"/>
          <p:cNvSpPr txBox="1"/>
          <p:nvPr/>
        </p:nvSpPr>
        <p:spPr>
          <a:xfrm>
            <a:off x="1143000" y="2701440"/>
            <a:ext cx="6857640" cy="12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264d"/>
                </a:solidFill>
                <a:latin typeface="Segoe UI"/>
              </a:rPr>
              <a:t>Ensemble, plus simple, moins cher et de meilleure qualité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264d"/>
                </a:solidFill>
                <a:latin typeface="Segoe UI"/>
              </a:rPr>
              <a:t>Réunion de lancement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264d"/>
                </a:solidFill>
                <a:latin typeface="Segoe UI"/>
              </a:rPr>
              <a:t>20/2/2022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ontent Placeholder 2"/>
          <p:cNvSpPr txBox="1"/>
          <p:nvPr/>
        </p:nvSpPr>
        <p:spPr>
          <a:xfrm>
            <a:off x="372960" y="1286640"/>
            <a:ext cx="839016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200" spc="-1" strike="noStrike" u="sng">
                <a:solidFill>
                  <a:srgbClr val="00264d"/>
                </a:solidFill>
                <a:uFillTx/>
                <a:latin typeface="Segoe UI"/>
              </a:rPr>
              <a:t>Ce que nous voulons démontrer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Les approches par quartier :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ont le potentiel de déclencher une dynamique de rénovation énergétique permettant d’atteindre le rythme requis par la transition climat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en offrant de multiples bénéfices économiques, environnementaux et sociaux.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200" spc="-1" strike="noStrike" u="sng">
                <a:solidFill>
                  <a:srgbClr val="00264d"/>
                </a:solidFill>
                <a:uFillTx/>
                <a:latin typeface="Segoe UI"/>
              </a:rPr>
              <a:t>Pour ce faire,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fr-BE" sz="1200" spc="-1" strike="noStrike">
                <a:solidFill>
                  <a:srgbClr val="00264d"/>
                </a:solidFill>
                <a:latin typeface="Segoe UI"/>
              </a:rPr>
              <a:t>Formuler et de tester un processus de rénovation énergétique à l’échelle du quartier</a:t>
            </a: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 pour démontrer le potentiel de travailler à cette échelle en termes de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déclenchement des rénovations énergétiques,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de réduction des coûts,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de temps et d’énergie à toutes les étapes du parcours de rénovation (“customer journey”),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d’attractivité vers les particuliers et les professionnels de la rénovation. 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200" spc="-1" strike="noStrike">
                <a:solidFill>
                  <a:srgbClr val="00264d"/>
                </a:solidFill>
                <a:latin typeface="Segoe UI"/>
              </a:rPr>
              <a:t>Le projet veut encourager des rénovations énergétiques globales en améliorant l’information, l’accessibilité des solutions techniques et leurs coûts, la simplification des démarches de permis, l’accessibilité des solutions de financement.</a:t>
            </a:r>
            <a:endParaRPr b="0" lang="en-US" sz="12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23" name="Text Placeholder 9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24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Objectifs généraux du projet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ontent Placeholder 1"/>
          <p:cNvSpPr txBox="1"/>
          <p:nvPr/>
        </p:nvSpPr>
        <p:spPr>
          <a:xfrm>
            <a:off x="372960" y="1286640"/>
            <a:ext cx="839016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Les rôles du coach que nous souhaitons expérimenter :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mobilisation,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accompagnement technique et administratif,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mobilisation de tous les acteurs pour faciliter le parcours de rénovation,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facilitation du montage financier de manière inclusive,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intégration des opportunités de réseau de chaleur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Nous souhaitons tirer les apprentissages sur :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Les service d’accompagnement,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Les business modèles possible pour la pérennité économique de ces services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Les conditions de réplicabilité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Segoe UI"/>
              </a:rPr>
              <a:t>Les impacts socio-économiques et environnementaux du projet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27" name="Text Placeholder 2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28" name="Title 3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Nous souhaitons expérimenter le rôle de coach de rénovation collective, </a:t>
            </a:r>
            <a:br/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en mobilisant vos expertises comme les différentes facettes de ce coach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Les activités du projet sont organisées autours de ces objectifs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331" name="Picture 2" descr=""/>
          <p:cNvPicPr/>
          <p:nvPr/>
        </p:nvPicPr>
        <p:blipFill>
          <a:blip r:embed="rId1"/>
          <a:srcRect l="0" t="0" r="22495" b="42721"/>
          <a:stretch/>
        </p:blipFill>
        <p:spPr>
          <a:xfrm>
            <a:off x="309240" y="767160"/>
            <a:ext cx="4186080" cy="344520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2" descr=""/>
          <p:cNvPicPr/>
          <p:nvPr/>
        </p:nvPicPr>
        <p:blipFill>
          <a:blip r:embed="rId2"/>
          <a:srcRect l="0" t="58747" r="25939" b="0"/>
          <a:stretch/>
        </p:blipFill>
        <p:spPr>
          <a:xfrm>
            <a:off x="4762800" y="1058760"/>
            <a:ext cx="4000320" cy="2481480"/>
          </a:xfrm>
          <a:prstGeom prst="rect">
            <a:avLst/>
          </a:prstGeom>
          <a:ln w="0">
            <a:noFill/>
          </a:ln>
        </p:spPr>
      </p:pic>
      <p:sp>
        <p:nvSpPr>
          <p:cNvPr id="333" name="Rectangle 3"/>
          <p:cNvSpPr/>
          <p:nvPr/>
        </p:nvSpPr>
        <p:spPr>
          <a:xfrm rot="19033800">
            <a:off x="4380840" y="140184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Rectangle 6"/>
          <p:cNvSpPr/>
          <p:nvPr/>
        </p:nvSpPr>
        <p:spPr>
          <a:xfrm rot="19033800">
            <a:off x="4318920" y="224784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Rectangle 7"/>
          <p:cNvSpPr/>
          <p:nvPr/>
        </p:nvSpPr>
        <p:spPr>
          <a:xfrm rot="19033800">
            <a:off x="4253040" y="318132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Rectangle 8"/>
          <p:cNvSpPr/>
          <p:nvPr/>
        </p:nvSpPr>
        <p:spPr>
          <a:xfrm rot="19033800">
            <a:off x="4264920" y="3835800"/>
            <a:ext cx="294120" cy="577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Rectangle 9"/>
          <p:cNvSpPr/>
          <p:nvPr/>
        </p:nvSpPr>
        <p:spPr>
          <a:xfrm>
            <a:off x="4399200" y="2966760"/>
            <a:ext cx="243000" cy="84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Rectangle 10"/>
          <p:cNvSpPr/>
          <p:nvPr/>
        </p:nvSpPr>
        <p:spPr>
          <a:xfrm>
            <a:off x="4449960" y="725400"/>
            <a:ext cx="243000" cy="84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Rectangle 11"/>
          <p:cNvSpPr/>
          <p:nvPr/>
        </p:nvSpPr>
        <p:spPr>
          <a:xfrm rot="19033800">
            <a:off x="8669880" y="155016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Rectangle 12"/>
          <p:cNvSpPr/>
          <p:nvPr/>
        </p:nvSpPr>
        <p:spPr>
          <a:xfrm rot="19033800">
            <a:off x="8683920" y="234000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Rectangle 13"/>
          <p:cNvSpPr/>
          <p:nvPr/>
        </p:nvSpPr>
        <p:spPr>
          <a:xfrm rot="19033800">
            <a:off x="8665200" y="3090960"/>
            <a:ext cx="186840" cy="27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pic>
        <p:nvPicPr>
          <p:cNvPr id="344" name="Picture 2" descr=""/>
          <p:cNvPicPr/>
          <p:nvPr/>
        </p:nvPicPr>
        <p:blipFill>
          <a:blip r:embed="rId1"/>
          <a:stretch/>
        </p:blipFill>
        <p:spPr>
          <a:xfrm>
            <a:off x="710280" y="95400"/>
            <a:ext cx="7715520" cy="495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1"/>
          <p:cNvSpPr txBox="1"/>
          <p:nvPr/>
        </p:nvSpPr>
        <p:spPr>
          <a:xfrm>
            <a:off x="372960" y="213264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Scanner les objectifs spécifiques et indicateurs dans le doc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46" name="Content Placeholder 2"/>
          <p:cNvSpPr txBox="1"/>
          <p:nvPr/>
        </p:nvSpPr>
        <p:spPr>
          <a:xfrm>
            <a:off x="372960" y="781560"/>
            <a:ext cx="8390160" cy="385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50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51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52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BE" sz="1400" spc="-1" strike="noStrike">
                <a:solidFill>
                  <a:srgbClr val="ffffff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53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54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Quelles sont vos perspectives 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57" name="Content Placeholder 2"/>
          <p:cNvSpPr txBox="1"/>
          <p:nvPr/>
        </p:nvSpPr>
        <p:spPr>
          <a:xfrm>
            <a:off x="1436040" y="1496880"/>
            <a:ext cx="7327440" cy="313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BE" sz="1600" spc="-1" strike="noStrike">
                <a:solidFill>
                  <a:srgbClr val="00264d"/>
                </a:solidFill>
                <a:latin typeface="Segoe UI"/>
              </a:rPr>
              <a:t>Votre vision du projet et ce qui vous y motive </a:t>
            </a:r>
            <a:endParaRPr b="0" lang="en-US" sz="16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BE" sz="1600" spc="-1" strike="noStrike">
                <a:solidFill>
                  <a:srgbClr val="00264d"/>
                </a:solidFill>
                <a:latin typeface="Segoe UI"/>
              </a:rPr>
              <a:t>Facteurs et indicateurs de succès, </a:t>
            </a:r>
            <a:endParaRPr b="0" lang="en-US" sz="16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BE" sz="1600" spc="-1" strike="noStrike">
                <a:solidFill>
                  <a:srgbClr val="00264d"/>
                </a:solidFill>
                <a:latin typeface="Segoe UI"/>
              </a:rPr>
              <a:t>Les risques par rapport à votre mission dans le projet, </a:t>
            </a:r>
            <a:endParaRPr b="0" lang="en-US" sz="16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BE" sz="1600" spc="-1" strike="noStrike">
                <a:solidFill>
                  <a:srgbClr val="00264d"/>
                </a:solidFill>
                <a:latin typeface="Segoe UI"/>
              </a:rPr>
              <a:t>Vos besoins à l’égard du consortium ou de certains partenaires</a:t>
            </a:r>
            <a:endParaRPr b="0" lang="en-US" sz="16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Les besoins prioritaires du Collectif La Roue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60" name="Content Placeholder 2"/>
          <p:cNvSpPr txBox="1"/>
          <p:nvPr/>
        </p:nvSpPr>
        <p:spPr>
          <a:xfrm>
            <a:off x="372960" y="1408680"/>
            <a:ext cx="8390160" cy="322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264d"/>
                </a:solidFill>
                <a:latin typeface="Segoe UI"/>
              </a:rPr>
              <a:t>Structurer une vision claire du parcours utilisateur</a:t>
            </a: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 pour les candidats à la rénovation et les différentes étapes d’ici juin, et en particulier les prochaines étapes pour pouvoir les communiquer (Julien, Gérôme)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264d"/>
                </a:solidFill>
                <a:latin typeface="Segoe UI"/>
              </a:rPr>
              <a:t>Elaborer une stratégie de communication, de mobilisation, et de maintien de l’engouement</a:t>
            </a: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 (HetP)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264d"/>
                </a:solidFill>
                <a:latin typeface="Segoe UI"/>
              </a:rPr>
              <a:t>Comprendre ce qu’on peut faire pour l’efficacité et l’efficience de vos contributions</a:t>
            </a: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 (tous)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64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65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66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67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BE" sz="1400" spc="-1" strike="noStrike">
                <a:solidFill>
                  <a:srgbClr val="ffffff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68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Gouvernance du projet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71" name="Content Placeholder 2"/>
          <p:cNvSpPr txBox="1"/>
          <p:nvPr/>
        </p:nvSpPr>
        <p:spPr>
          <a:xfrm>
            <a:off x="372600" y="1286640"/>
            <a:ext cx="398124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Coordination: </a:t>
            </a:r>
            <a:r>
              <a:rPr b="0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Eva, Tania, Quentin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Assemblée des partenaires : </a:t>
            </a:r>
            <a:r>
              <a:rPr b="0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anticiper et identifier les difficultés, proposer des solutions, croiser les information et regards, contribuer et faciliter la bonne conduite du projet (tous les 3 mois)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Le comité de pilotage</a:t>
            </a:r>
            <a:r>
              <a:rPr b="0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 est l’organe formel de prise de décision sur les directions du projet (tous les 4 mois)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Comité d’accompagnement</a:t>
            </a:r>
            <a:r>
              <a:rPr b="0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 : </a:t>
            </a:r>
            <a:br/>
            <a:r>
              <a:rPr b="0" lang="fr-BE" sz="1400" spc="-1" strike="noStrike">
                <a:solidFill>
                  <a:srgbClr val="00264d"/>
                </a:solidFill>
                <a:latin typeface="Calibri"/>
                <a:ea typeface="Calibri"/>
              </a:rPr>
              <a:t>BE + cab. Marron + Collectif La Roue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72" name="Text Placeholder 3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73" name="image1.png" descr=""/>
          <p:cNvPicPr/>
          <p:nvPr/>
        </p:nvPicPr>
        <p:blipFill>
          <a:blip r:embed="rId1"/>
          <a:stretch/>
        </p:blipFill>
        <p:spPr>
          <a:xfrm>
            <a:off x="4629600" y="109800"/>
            <a:ext cx="3981240" cy="5097240"/>
          </a:xfrm>
          <a:prstGeom prst="rect">
            <a:avLst/>
          </a:prstGeom>
          <a:ln w="0">
            <a:noFill/>
          </a:ln>
        </p:spPr>
      </p:pic>
      <p:pic>
        <p:nvPicPr>
          <p:cNvPr id="374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rgbClr val="ffffff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38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39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40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41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42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Les modes d’interactions pour la conduite du projet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76" name="Content Placeholder 2"/>
          <p:cNvSpPr txBox="1"/>
          <p:nvPr/>
        </p:nvSpPr>
        <p:spPr>
          <a:xfrm>
            <a:off x="372960" y="1286640"/>
            <a:ext cx="839016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Assurer des points courts réguliers, dont la fréquence évoluera au fil du projet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D’ici juin, nous souhaitons : 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Pour les partenaires impliqués dans « l’offre de service aux habitants » (HetP, KS Archi, Brouae)</a:t>
            </a:r>
            <a:br/>
            <a:br/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Min 30’ d’appel bilatéral 1x/2 semaine</a:t>
            </a:r>
            <a:br/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 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buClr>
                <a:srgbClr val="10b596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Pour les autres (Résolia, ULB, UCLouvain)</a:t>
            </a:r>
            <a:br/>
            <a:br/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Min 45’ d’appel bilatéral 1x/mois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77" name="Text Placeholder 3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Les besoins d’interactions en sous-groupes </a:t>
            </a:r>
            <a:br/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dans les prochains jours/semaines  ?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80" name="Content Placeholder 2"/>
          <p:cNvSpPr txBox="1"/>
          <p:nvPr/>
        </p:nvSpPr>
        <p:spPr>
          <a:xfrm>
            <a:off x="372960" y="1286640"/>
            <a:ext cx="839016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81" name="Text Placeholder 3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85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86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87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88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89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rgbClr val="ffffff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390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Pour baliser la visite, qu’est-ce qui vous intéresse le plus ?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92" name="Content Placeholder 2"/>
          <p:cNvSpPr txBox="1"/>
          <p:nvPr/>
        </p:nvSpPr>
        <p:spPr>
          <a:xfrm>
            <a:off x="372960" y="1286640"/>
            <a:ext cx="8390160" cy="334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Les maisons des ménages candidats de la vague 1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Des maisons représentatives des typologies types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Les possibilités d’implémentation production de chaleur partagée et de réseau de chaleur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La manière de vivre et la dynamique de quartier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Autres choses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sp>
        <p:nvSpPr>
          <p:cNvPr id="393" name="Text Placeholder 3"/>
          <p:cNvSpPr txBox="1"/>
          <p:nvPr/>
        </p:nvSpPr>
        <p:spPr>
          <a:xfrm>
            <a:off x="372960" y="763200"/>
            <a:ext cx="83894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Quelques propositions pour le tour de table 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245" name="Content Placeholder 2"/>
          <p:cNvSpPr txBox="1"/>
          <p:nvPr/>
        </p:nvSpPr>
        <p:spPr>
          <a:xfrm>
            <a:off x="1761120" y="1551240"/>
            <a:ext cx="7002360" cy="30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Prénom NOM et institution (pas trop vite </a:t>
            </a:r>
            <a:r>
              <a:rPr b="0" lang="fr-FR" sz="1400" spc="-1" strike="noStrike">
                <a:solidFill>
                  <a:srgbClr val="00264d"/>
                </a:solidFill>
                <a:latin typeface="Wingdings"/>
              </a:rPr>
              <a:t></a:t>
            </a: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)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Qu’est-ce qui m’occupe qui fait que je suis là aujourd’hui, dans ce projet ?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343080" indent="-34272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Muli"/>
              <a:buAutoNum type="arabicPeriod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Je serai satisfait.e de la réunion si …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49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BE" sz="1400" spc="-1" strike="noStrike">
                <a:solidFill>
                  <a:srgbClr val="ffffff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0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1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2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3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6"/>
          <p:cNvSpPr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Muli"/>
              </a:rPr>
              <a:t>La rénovation énergétique de nos logements, pourquoi ? Ensemble, pourquoi ?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56" name="Rectangle: Folded Corner 11"/>
          <p:cNvSpPr/>
          <p:nvPr/>
        </p:nvSpPr>
        <p:spPr>
          <a:xfrm>
            <a:off x="596160" y="142056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Optimiser l’efficacité énergétique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57" name="TextBox 12"/>
          <p:cNvSpPr/>
          <p:nvPr/>
        </p:nvSpPr>
        <p:spPr>
          <a:xfrm>
            <a:off x="634320" y="919440"/>
            <a:ext cx="29581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264d"/>
                </a:solidFill>
                <a:latin typeface="Muli"/>
              </a:rPr>
              <a:t>Motivations à rénover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8" name="TextBox 13"/>
          <p:cNvSpPr/>
          <p:nvPr/>
        </p:nvSpPr>
        <p:spPr>
          <a:xfrm>
            <a:off x="4773600" y="919440"/>
            <a:ext cx="29581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264d"/>
                </a:solidFill>
                <a:latin typeface="Muli"/>
              </a:rPr>
              <a:t>Motivations à le faire ensemble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59" name="Rectangle: Folded Corner 14"/>
          <p:cNvSpPr/>
          <p:nvPr/>
        </p:nvSpPr>
        <p:spPr>
          <a:xfrm>
            <a:off x="640800" y="209736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Matériaux durable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0" name="Rectangle: Folded Corner 15"/>
          <p:cNvSpPr/>
          <p:nvPr/>
        </p:nvSpPr>
        <p:spPr>
          <a:xfrm>
            <a:off x="5076360" y="140544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Économie possible ?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1" name="Rectangle: Folded Corner 16"/>
          <p:cNvSpPr/>
          <p:nvPr/>
        </p:nvSpPr>
        <p:spPr>
          <a:xfrm>
            <a:off x="488520" y="282168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Diagnostic d’abord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2" name="Rectangle: Folded Corner 17"/>
          <p:cNvSpPr/>
          <p:nvPr/>
        </p:nvSpPr>
        <p:spPr>
          <a:xfrm>
            <a:off x="6181200" y="1469880"/>
            <a:ext cx="114696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Mise en commun des efforts de diagnostic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3" name="Rectangle: Folded Corner 18"/>
          <p:cNvSpPr/>
          <p:nvPr/>
        </p:nvSpPr>
        <p:spPr>
          <a:xfrm>
            <a:off x="520920" y="342216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Meilleur confort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4" name="Rectangle: Folded Corner 19"/>
          <p:cNvSpPr/>
          <p:nvPr/>
        </p:nvSpPr>
        <p:spPr>
          <a:xfrm>
            <a:off x="5076360" y="2097360"/>
            <a:ext cx="962280" cy="72396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Solution qu’on peut répliquer de l’un à l’autre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5" name="Rectangle: Folded Corner 20"/>
          <p:cNvSpPr/>
          <p:nvPr/>
        </p:nvSpPr>
        <p:spPr>
          <a:xfrm>
            <a:off x="6365880" y="2132280"/>
            <a:ext cx="962280" cy="41868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Homogénité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6" name="Rectangle: Folded Corner 21"/>
          <p:cNvSpPr/>
          <p:nvPr/>
        </p:nvSpPr>
        <p:spPr>
          <a:xfrm>
            <a:off x="1701000" y="146988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Consommer moins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7" name="Rectangle: Folded Corner 22"/>
          <p:cNvSpPr/>
          <p:nvPr/>
        </p:nvSpPr>
        <p:spPr>
          <a:xfrm>
            <a:off x="6301080" y="268236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Se motiver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8" name="Rectangle: Folded Corner 23"/>
          <p:cNvSpPr/>
          <p:nvPr/>
        </p:nvSpPr>
        <p:spPr>
          <a:xfrm>
            <a:off x="4915080" y="315648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Plus fort ensemble VS urbanisme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69" name="Rectangle: Folded Corner 24"/>
          <p:cNvSpPr/>
          <p:nvPr/>
        </p:nvSpPr>
        <p:spPr>
          <a:xfrm>
            <a:off x="6516360" y="334512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Homogénité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70" name="Rectangle: Folded Corner 25"/>
          <p:cNvSpPr/>
          <p:nvPr/>
        </p:nvSpPr>
        <p:spPr>
          <a:xfrm>
            <a:off x="5131080" y="363204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Seul </a:t>
            </a:r>
            <a:br/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&gt; eu refus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71" name="Rectangle: Folded Corner 26"/>
          <p:cNvSpPr/>
          <p:nvPr/>
        </p:nvSpPr>
        <p:spPr>
          <a:xfrm>
            <a:off x="1815480" y="2264760"/>
            <a:ext cx="90720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Démarche durable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72" name="Rectangle: Folded Corner 27"/>
          <p:cNvSpPr/>
          <p:nvPr/>
        </p:nvSpPr>
        <p:spPr>
          <a:xfrm>
            <a:off x="6420960" y="4118400"/>
            <a:ext cx="115596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Faciliter démarche avec professionnels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273" name="Rectangle: Folded Corner 28"/>
          <p:cNvSpPr/>
          <p:nvPr/>
        </p:nvSpPr>
        <p:spPr>
          <a:xfrm>
            <a:off x="7467480" y="4410000"/>
            <a:ext cx="1155960" cy="53064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52b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252b30"/>
                </a:solidFill>
                <a:latin typeface="Muli"/>
              </a:rPr>
              <a:t>Les trouver</a:t>
            </a:r>
            <a:endParaRPr b="0" lang="de-DE" sz="1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6"/>
          <p:cNvSpPr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Muli"/>
              </a:rPr>
              <a:t>L’aventure dans laquelle on les embarque (vague 1)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75" name="Straight Arrow Connector 2"/>
          <p:cNvSpPr/>
          <p:nvPr/>
        </p:nvSpPr>
        <p:spPr>
          <a:xfrm>
            <a:off x="544680" y="1973520"/>
            <a:ext cx="8168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64d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Oval 3"/>
          <p:cNvSpPr/>
          <p:nvPr/>
        </p:nvSpPr>
        <p:spPr>
          <a:xfrm>
            <a:off x="848880" y="191628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TextBox 4"/>
          <p:cNvSpPr/>
          <p:nvPr/>
        </p:nvSpPr>
        <p:spPr>
          <a:xfrm>
            <a:off x="253800" y="968040"/>
            <a:ext cx="1300680" cy="516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Constitution du groupe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78" name="Straight Connector 9"/>
          <p:cNvSpPr/>
          <p:nvPr/>
        </p:nvSpPr>
        <p:spPr>
          <a:xfrm>
            <a:off x="903960" y="149112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Oval 11"/>
          <p:cNvSpPr/>
          <p:nvPr/>
        </p:nvSpPr>
        <p:spPr>
          <a:xfrm>
            <a:off x="1807920" y="191628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TextBox 12"/>
          <p:cNvSpPr/>
          <p:nvPr/>
        </p:nvSpPr>
        <p:spPr>
          <a:xfrm>
            <a:off x="1214640" y="2427120"/>
            <a:ext cx="130068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Définition des projets 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264d"/>
                </a:solidFill>
                <a:latin typeface="Muli"/>
              </a:rPr>
              <a:t>avec soutien </a:t>
            </a:r>
            <a:br/>
            <a:r>
              <a:rPr b="0" lang="fr-FR" sz="1100" spc="-1" strike="noStrike">
                <a:solidFill>
                  <a:srgbClr val="00264d"/>
                </a:solidFill>
                <a:latin typeface="Muli"/>
              </a:rPr>
              <a:t>archi et PEB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281" name="Straight Connector 13"/>
          <p:cNvSpPr/>
          <p:nvPr/>
        </p:nvSpPr>
        <p:spPr>
          <a:xfrm>
            <a:off x="1863360" y="202248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Oval 14"/>
          <p:cNvSpPr/>
          <p:nvPr/>
        </p:nvSpPr>
        <p:spPr>
          <a:xfrm>
            <a:off x="2707920" y="191952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TextBox 15"/>
          <p:cNvSpPr/>
          <p:nvPr/>
        </p:nvSpPr>
        <p:spPr>
          <a:xfrm>
            <a:off x="2112840" y="971640"/>
            <a:ext cx="130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Estimatif des coûts pour chacun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84" name="Straight Connector 16"/>
          <p:cNvSpPr/>
          <p:nvPr/>
        </p:nvSpPr>
        <p:spPr>
          <a:xfrm>
            <a:off x="2763360" y="1710000"/>
            <a:ext cx="0" cy="20952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Oval 17"/>
          <p:cNvSpPr/>
          <p:nvPr/>
        </p:nvSpPr>
        <p:spPr>
          <a:xfrm>
            <a:off x="3560760" y="193644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TextBox 18"/>
          <p:cNvSpPr/>
          <p:nvPr/>
        </p:nvSpPr>
        <p:spPr>
          <a:xfrm>
            <a:off x="2902320" y="2447280"/>
            <a:ext cx="1431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Clarification des solutions de financement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87" name="Straight Connector 19"/>
          <p:cNvSpPr/>
          <p:nvPr/>
        </p:nvSpPr>
        <p:spPr>
          <a:xfrm>
            <a:off x="3615840" y="204264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Oval 20"/>
          <p:cNvSpPr/>
          <p:nvPr/>
        </p:nvSpPr>
        <p:spPr>
          <a:xfrm>
            <a:off x="4373280" y="191628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TextBox 21"/>
          <p:cNvSpPr/>
          <p:nvPr/>
        </p:nvSpPr>
        <p:spPr>
          <a:xfrm>
            <a:off x="3713040" y="968040"/>
            <a:ext cx="1431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Confirmation de participation 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90" name="Straight Connector 22"/>
          <p:cNvSpPr/>
          <p:nvPr/>
        </p:nvSpPr>
        <p:spPr>
          <a:xfrm>
            <a:off x="4428360" y="149112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Oval 26"/>
          <p:cNvSpPr/>
          <p:nvPr/>
        </p:nvSpPr>
        <p:spPr>
          <a:xfrm>
            <a:off x="5224320" y="193644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TextBox 27"/>
          <p:cNvSpPr/>
          <p:nvPr/>
        </p:nvSpPr>
        <p:spPr>
          <a:xfrm>
            <a:off x="4565880" y="2447280"/>
            <a:ext cx="1431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Introduction demande de permis groupé</a:t>
            </a:r>
            <a:r>
              <a:rPr b="1" lang="fr-FR" sz="1400" spc="-1" strike="noStrike">
                <a:solidFill>
                  <a:srgbClr val="00264d"/>
                </a:solidFill>
                <a:latin typeface="Muli"/>
              </a:rPr>
              <a:t> (juin 2022)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93" name="Straight Connector 28"/>
          <p:cNvSpPr/>
          <p:nvPr/>
        </p:nvSpPr>
        <p:spPr>
          <a:xfrm>
            <a:off x="5279400" y="204264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Oval 29"/>
          <p:cNvSpPr/>
          <p:nvPr/>
        </p:nvSpPr>
        <p:spPr>
          <a:xfrm>
            <a:off x="5985360" y="191628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TextBox 30"/>
          <p:cNvSpPr/>
          <p:nvPr/>
        </p:nvSpPr>
        <p:spPr>
          <a:xfrm>
            <a:off x="5325480" y="841320"/>
            <a:ext cx="1431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Demande et comparaison de devis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264d"/>
                </a:solidFill>
                <a:latin typeface="Muli"/>
              </a:rPr>
              <a:t>(Oct. 2022)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96" name="Straight Connector 31"/>
          <p:cNvSpPr/>
          <p:nvPr/>
        </p:nvSpPr>
        <p:spPr>
          <a:xfrm>
            <a:off x="6040800" y="1795320"/>
            <a:ext cx="0" cy="1206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Oval 35"/>
          <p:cNvSpPr/>
          <p:nvPr/>
        </p:nvSpPr>
        <p:spPr>
          <a:xfrm>
            <a:off x="6679800" y="193464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TextBox 36"/>
          <p:cNvSpPr/>
          <p:nvPr/>
        </p:nvSpPr>
        <p:spPr>
          <a:xfrm>
            <a:off x="6021360" y="2445480"/>
            <a:ext cx="1431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Choix et signature des devis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264d"/>
                </a:solidFill>
                <a:latin typeface="Muli"/>
              </a:rPr>
              <a:t>(Nov. 2022)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99" name="Straight Connector 37"/>
          <p:cNvSpPr/>
          <p:nvPr/>
        </p:nvSpPr>
        <p:spPr>
          <a:xfrm>
            <a:off x="6735240" y="204084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Oval 39"/>
          <p:cNvSpPr/>
          <p:nvPr/>
        </p:nvSpPr>
        <p:spPr>
          <a:xfrm>
            <a:off x="7578000" y="191628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TextBox 40"/>
          <p:cNvSpPr/>
          <p:nvPr/>
        </p:nvSpPr>
        <p:spPr>
          <a:xfrm>
            <a:off x="6917760" y="968040"/>
            <a:ext cx="14310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Démarrage des chantiers 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264d"/>
                </a:solidFill>
                <a:latin typeface="Muli"/>
              </a:rPr>
              <a:t>(Janv. 2023)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02" name="Straight Connector 41"/>
          <p:cNvSpPr/>
          <p:nvPr/>
        </p:nvSpPr>
        <p:spPr>
          <a:xfrm>
            <a:off x="7633080" y="1706760"/>
            <a:ext cx="0" cy="20916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3" name="Picture 6" descr=""/>
          <p:cNvPicPr/>
          <p:nvPr/>
        </p:nvPicPr>
        <p:blipFill>
          <a:blip r:embed="rId1"/>
          <a:stretch/>
        </p:blipFill>
        <p:spPr>
          <a:xfrm>
            <a:off x="3314160" y="3507120"/>
            <a:ext cx="1731240" cy="1329480"/>
          </a:xfrm>
          <a:prstGeom prst="rect">
            <a:avLst/>
          </a:prstGeom>
          <a:ln w="0">
            <a:noFill/>
          </a:ln>
        </p:spPr>
      </p:pic>
      <p:sp>
        <p:nvSpPr>
          <p:cNvPr id="304" name="TextBox 33"/>
          <p:cNvSpPr/>
          <p:nvPr/>
        </p:nvSpPr>
        <p:spPr>
          <a:xfrm>
            <a:off x="2691360" y="4781160"/>
            <a:ext cx="2976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 u="sng">
                <a:solidFill>
                  <a:srgbClr val="00264d"/>
                </a:solidFill>
                <a:uFillTx/>
                <a:latin typeface="Muli"/>
                <a:hlinkClick r:id="rId2"/>
              </a:rPr>
              <a:t>www.renov-roue-rad.brussels</a:t>
            </a: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 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05" name="Oval 34"/>
          <p:cNvSpPr/>
          <p:nvPr/>
        </p:nvSpPr>
        <p:spPr>
          <a:xfrm>
            <a:off x="8202600" y="1934640"/>
            <a:ext cx="110520" cy="110520"/>
          </a:xfrm>
          <a:prstGeom prst="ellipse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TextBox 38"/>
          <p:cNvSpPr/>
          <p:nvPr/>
        </p:nvSpPr>
        <p:spPr>
          <a:xfrm>
            <a:off x="7544160" y="2445480"/>
            <a:ext cx="14310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264d"/>
                </a:solidFill>
                <a:latin typeface="Muli"/>
              </a:rPr>
              <a:t>Suivi et réception des chantiers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07" name="Straight Connector 42"/>
          <p:cNvSpPr/>
          <p:nvPr/>
        </p:nvSpPr>
        <p:spPr>
          <a:xfrm>
            <a:off x="8258040" y="2040840"/>
            <a:ext cx="0" cy="424800"/>
          </a:xfrm>
          <a:prstGeom prst="line">
            <a:avLst/>
          </a:prstGeom>
          <a:ln>
            <a:solidFill>
              <a:srgbClr val="002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8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6"/>
          <p:cNvSpPr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Muli"/>
              </a:rPr>
              <a:t>Les projets de rénovation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0" name="Title 6"/>
          <p:cNvSpPr/>
          <p:nvPr/>
        </p:nvSpPr>
        <p:spPr>
          <a:xfrm>
            <a:off x="372960" y="1089360"/>
            <a:ext cx="8256240" cy="34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5480">
              <a:lnSpc>
                <a:spcPct val="90000"/>
              </a:lnSpc>
              <a:spcAft>
                <a:spcPts val="1599"/>
              </a:spcAft>
              <a:buClr>
                <a:srgbClr val="000000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0000"/>
                </a:solidFill>
                <a:latin typeface="Calibri"/>
              </a:rPr>
              <a:t>Le souhait d’isoler la façade avant est le poste qui revient chez TOUS les participants interviewés</a:t>
            </a:r>
            <a:endParaRPr b="0" lang="de-DE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1599"/>
              </a:spcAft>
              <a:buClr>
                <a:srgbClr val="000000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0000"/>
                </a:solidFill>
                <a:latin typeface="Calibri"/>
              </a:rPr>
              <a:t>La moitié des participants souhaite isoler son toit, pour l’autre moitié le toit est déjà isolé</a:t>
            </a:r>
            <a:endParaRPr b="0" lang="de-DE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1599"/>
              </a:spcAft>
              <a:buClr>
                <a:srgbClr val="000000"/>
              </a:buClr>
              <a:buFont typeface="Arial"/>
              <a:buChar char="•"/>
            </a:pPr>
            <a:r>
              <a:rPr b="0" lang="fr-BE" sz="1400" spc="-1" strike="noStrike">
                <a:solidFill>
                  <a:srgbClr val="000000"/>
                </a:solidFill>
                <a:latin typeface="Calibri"/>
              </a:rPr>
              <a:t>La majorité souhaite recourir à l’isolation par l’extérieur, le reste est ouvert à une combinaison de différentes méthodes</a:t>
            </a:r>
            <a:endParaRPr b="0" lang="de-DE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1599"/>
              </a:spcAft>
              <a:buClr>
                <a:srgbClr val="000000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0000"/>
                </a:solidFill>
                <a:latin typeface="Calibri"/>
              </a:rPr>
              <a:t>Parmi les autres postes, celui qui ressort est le souhait de placer pompe à chaleur et panneaux photovoltaïques</a:t>
            </a:r>
            <a:endParaRPr b="0" lang="de-DE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spcAft>
                <a:spcPts val="1599"/>
              </a:spcAft>
              <a:buClr>
                <a:srgbClr val="000000"/>
              </a:buClr>
              <a:buFont typeface="Arial"/>
              <a:buChar char="•"/>
            </a:pPr>
            <a:r>
              <a:rPr b="1" lang="fr-BE" sz="1400" spc="-1" strike="noStrike">
                <a:solidFill>
                  <a:srgbClr val="000000"/>
                </a:solidFill>
                <a:latin typeface="Calibri"/>
              </a:rPr>
              <a:t>Une partie importante a d’autres soucis</a:t>
            </a:r>
            <a:r>
              <a:rPr b="0" lang="fr-BE" sz="1400" spc="-1" strike="noStrike">
                <a:solidFill>
                  <a:srgbClr val="000000"/>
                </a:solidFill>
                <a:latin typeface="Calibri"/>
              </a:rPr>
              <a:t> (humidité, moisissure, fuites) qui devront être embarqués dans la rénovation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1"/>
          <p:cNvSpPr txBox="1"/>
          <p:nvPr/>
        </p:nvSpPr>
        <p:spPr>
          <a:xfrm>
            <a:off x="372960" y="283680"/>
            <a:ext cx="839016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00264d"/>
                </a:solidFill>
                <a:latin typeface="Segoe UI"/>
              </a:rPr>
              <a:t>Le processus de concertation avec les administrations est enclenché</a:t>
            </a:r>
            <a:endParaRPr b="0" lang="en-US" sz="1800" spc="-1" strike="noStrike">
              <a:solidFill>
                <a:srgbClr val="252b30"/>
              </a:solidFill>
              <a:latin typeface="Muli"/>
            </a:endParaRPr>
          </a:p>
        </p:txBody>
      </p:sp>
      <p:sp>
        <p:nvSpPr>
          <p:cNvPr id="312" name="Content Placeholder 2"/>
          <p:cNvSpPr txBox="1"/>
          <p:nvPr/>
        </p:nvSpPr>
        <p:spPr>
          <a:xfrm>
            <a:off x="480960" y="1855800"/>
            <a:ext cx="8282520" cy="277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285840" indent="-28548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Plusieurs réunions bilatérales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Une session multilatérale et la prochaine le 1 mars 2022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 marL="285840" indent="-285480"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buClr>
                <a:srgbClr val="10b596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Les acteurs mobilisés : </a:t>
            </a:r>
            <a:br/>
            <a:r>
              <a:rPr b="0" lang="fr-FR" sz="1400" spc="-1" strike="noStrike">
                <a:solidFill>
                  <a:srgbClr val="00264d"/>
                </a:solidFill>
                <a:latin typeface="Segoe UI"/>
              </a:rPr>
              <a:t>Commune, Bruxelles Environnement, Urban (Patrimoine et Urbanise), BMA, IRPA, Foyer Anderlechtois</a:t>
            </a: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</a:pPr>
            <a:endParaRPr b="0" lang="en-US" sz="1400" spc="-1" strike="noStrike">
              <a:solidFill>
                <a:srgbClr val="00264d"/>
              </a:solidFill>
              <a:latin typeface="Segoe UI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9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264d"/>
          </a:solidFill>
          <a:ln>
            <a:solidFill>
              <a:srgbClr val="001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 Placeholder 2"/>
          <p:cNvSpPr/>
          <p:nvPr/>
        </p:nvSpPr>
        <p:spPr>
          <a:xfrm>
            <a:off x="4375080" y="121608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Faisons connaissance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16" name="Text Placeholder 2"/>
          <p:cNvSpPr/>
          <p:nvPr/>
        </p:nvSpPr>
        <p:spPr>
          <a:xfrm>
            <a:off x="4375080" y="1550880"/>
            <a:ext cx="4374720" cy="5252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0" tIns="6984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Point de départ : un groupe de ménages prêts à se lancer dans l’exploration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17" name="Text Placeholder 2"/>
          <p:cNvSpPr/>
          <p:nvPr/>
        </p:nvSpPr>
        <p:spPr>
          <a:xfrm>
            <a:off x="4375080" y="2076480"/>
            <a:ext cx="4374720" cy="33444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BE" sz="1400" spc="-1" strike="noStrike">
                <a:solidFill>
                  <a:srgbClr val="ffffff"/>
                </a:solidFill>
                <a:latin typeface="Muli"/>
              </a:rPr>
              <a:t>Objectifs, livrables et planning du projet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18" name="Text Placeholder 2"/>
          <p:cNvSpPr/>
          <p:nvPr/>
        </p:nvSpPr>
        <p:spPr>
          <a:xfrm>
            <a:off x="4375080" y="2411280"/>
            <a:ext cx="4374720" cy="33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6984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Partage des perspectives de chaque partenaire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19" name="Text Placeholder 2"/>
          <p:cNvSpPr/>
          <p:nvPr/>
        </p:nvSpPr>
        <p:spPr>
          <a:xfrm>
            <a:off x="4375080" y="274464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BE" sz="1400" spc="-1" strike="noStrike">
                <a:solidFill>
                  <a:srgbClr val="00264d"/>
                </a:solidFill>
                <a:latin typeface="Muli"/>
              </a:rPr>
              <a:t>Mode de fonctionnement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20" name="Text Placeholder 2"/>
          <p:cNvSpPr/>
          <p:nvPr/>
        </p:nvSpPr>
        <p:spPr>
          <a:xfrm>
            <a:off x="4375080" y="3079800"/>
            <a:ext cx="4374720" cy="33444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71280" rIns="0" tIns="71280" bIns="7128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264d"/>
                </a:solidFill>
                <a:latin typeface="Muli"/>
              </a:rPr>
              <a:t>Visite du quartier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bbc7"/>
      </a:dk2>
      <a:lt2>
        <a:srgbClr val="f5f5f5"/>
      </a:lt2>
      <a:accent1>
        <a:srgbClr val="00264d"/>
      </a:accent1>
      <a:accent2>
        <a:srgbClr val="10b596"/>
      </a:accent2>
      <a:accent3>
        <a:srgbClr val="ffa361"/>
      </a:accent3>
      <a:accent4>
        <a:srgbClr val="2291be"/>
      </a:accent4>
      <a:accent5>
        <a:srgbClr val="666299"/>
      </a:accent5>
      <a:accent6>
        <a:srgbClr val="d44892"/>
      </a:accent6>
      <a:hlink>
        <a:srgbClr val="00264d"/>
      </a:hlink>
      <a:folHlink>
        <a:srgbClr val="10b5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607ABDF748642A1BD4C55C7FBBA2C" ma:contentTypeVersion="13" ma:contentTypeDescription="Crée un document." ma:contentTypeScope="" ma:versionID="bd01925687330bd6c6ac6b8896a7c9c6">
  <xsd:schema xmlns:xsd="http://www.w3.org/2001/XMLSchema" xmlns:xs="http://www.w3.org/2001/XMLSchema" xmlns:p="http://schemas.microsoft.com/office/2006/metadata/properties" xmlns:ns2="adb7e5a6-003f-470c-b197-81286503400b" xmlns:ns3="cecb7795-8fa8-4f91-93b8-a6ebbd12936e" targetNamespace="http://schemas.microsoft.com/office/2006/metadata/properties" ma:root="true" ma:fieldsID="8963c81995f81a17c91eea62bc48440d" ns2:_="" ns3:_="">
    <xsd:import namespace="adb7e5a6-003f-470c-b197-81286503400b"/>
    <xsd:import namespace="cecb7795-8fa8-4f91-93b8-a6ebbd129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e5a6-003f-470c-b197-812865034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b7795-8fa8-4f91-93b8-a6ebbd129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D303F-F3ED-4E9A-8FC4-06D723CE1769}">
  <ds:schemaRefs>
    <ds:schemaRef ds:uri="http://schemas.microsoft.com/office/2006/documentManagement/types"/>
    <ds:schemaRef ds:uri="http://purl.org/dc/dcmitype/"/>
    <ds:schemaRef ds:uri="adb7e5a6-003f-470c-b197-81286503400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ecb7795-8fa8-4f91-93b8-a6ebbd12936e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1B289E-E20E-47CD-BA1D-59EFE1872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75A391-FCC7-4388-96C2-68DE0A0EB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e5a6-003f-470c-b197-81286503400b"/>
    <ds:schemaRef ds:uri="cecb7795-8fa8-4f91-93b8-a6ebbd129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Template Powerpoint</Template>
  <TotalTime>0</TotalTime>
  <Application>LibreOffice/7.1.4.2$Linux_X86_64 LibreOffice_project/a529a4fab45b75fefc5b6226684193eb000654f6</Application>
  <AppVersion>15.0000</AppVersion>
  <Words>1174</Words>
  <Paragraphs>143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2022-01-18T20:15:15Z</dcterms:created>
  <dc:creator/>
  <dc:description/>
  <dc:language>de-DE</dc:language>
  <cp:lastModifiedBy/>
  <dcterms:modified xsi:type="dcterms:W3CDTF">2022-01-19T23:36:32Z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0x010100C62607ABDF748642A1BD4C55C7FBBA2C</vt:lpwstr>
  </property>
  <property fmtid="{D5CDD505-2E9C-101B-9397-08002B2CF9AE}" pid="3" name="PresentationFormat">
    <vt:lpwstr>On-screen Show (16:9)</vt:lpwstr>
  </property>
  <property fmtid="{D5CDD505-2E9C-101B-9397-08002B2CF9AE}" pid="4" name="Slides">
    <vt:i4>23</vt:i4>
  </property>
</Properties>
</file>